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rimo Bold" charset="1" panose="020B0704020202020204"/>
      <p:regular r:id="rId33"/>
    </p:embeddedFont>
    <p:embeddedFont>
      <p:font typeface="Agrandir" charset="1" panose="00000500000000000000"/>
      <p:regular r:id="rId34"/>
    </p:embeddedFont>
    <p:embeddedFont>
      <p:font typeface="Arimo" charset="1" panose="020B0604020202020204"/>
      <p:regular r:id="rId35"/>
    </p:embeddedFont>
    <p:embeddedFont>
      <p:font typeface="Agrandir Bold" charset="1" panose="00000800000000000000"/>
      <p:regular r:id="rId36"/>
    </p:embeddedFont>
    <p:embeddedFont>
      <p:font typeface="Aptos" charset="1" panose="020B0004020202020204"/>
      <p:regular r:id="rId37"/>
    </p:embeddedFont>
    <p:embeddedFont>
      <p:font typeface="Aptos Bold" charset="1" panose="020B0004020202020204"/>
      <p:regular r:id="rId38"/>
    </p:embeddedFont>
    <p:embeddedFont>
      <p:font typeface="Calistoga" charset="1" panose="00000500000000000000"/>
      <p:regular r:id="rId39"/>
    </p:embeddedFont>
    <p:embeddedFont>
      <p:font typeface="Arial Bold" charset="1" panose="020B0704020202020204"/>
      <p:regular r:id="rId40"/>
    </p:embeddedFont>
    <p:embeddedFont>
      <p:font typeface="Arial" charset="1" panose="020B0604020202020204"/>
      <p:regular r:id="rId41"/>
    </p:embeddedFont>
    <p:embeddedFont>
      <p:font typeface="Open Sans Bold" charset="1" panose="00000000000000000000"/>
      <p:regular r:id="rId42"/>
    </p:embeddedFont>
    <p:embeddedFont>
      <p:font typeface="Canva Sans Bold" charset="1" panose="020B0803030501040103"/>
      <p:regular r:id="rId43"/>
    </p:embeddedFont>
    <p:embeddedFont>
      <p:font typeface="Canva Sans" charset="1" panose="020B0503030501040103"/>
      <p:regular r:id="rId44"/>
    </p:embeddedFont>
    <p:embeddedFont>
      <p:font typeface="Open Sans" charset="1" panose="00000000000000000000"/>
      <p:regular r:id="rId45"/>
    </p:embeddedFont>
    <p:embeddedFont>
      <p:font typeface="Aptos Italics" charset="1" panose="020B000402020209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jpeg" Type="http://schemas.openxmlformats.org/officeDocument/2006/relationships/image"/><Relationship Id="rId6" Target="../media/image33.png" Type="http://schemas.openxmlformats.org/officeDocument/2006/relationships/image"/><Relationship Id="rId7" Target="../media/image29.png" Type="http://schemas.openxmlformats.org/officeDocument/2006/relationships/image"/><Relationship Id="rId8" Target="../media/image34.pn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jpe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11" Target="../media/image5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Relationship Id="rId6" Target="../media/image47.jpeg" Type="http://schemas.openxmlformats.org/officeDocument/2006/relationships/image"/><Relationship Id="rId7" Target="../media/image48.jpeg" Type="http://schemas.openxmlformats.org/officeDocument/2006/relationships/image"/><Relationship Id="rId8" Target="../media/image49.jpe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jpeg" Type="http://schemas.openxmlformats.org/officeDocument/2006/relationships/image"/><Relationship Id="rId5" Target="../media/image5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jpe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jpe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jpeg" Type="http://schemas.openxmlformats.org/officeDocument/2006/relationships/image"/><Relationship Id="rId5" Target="../media/image59.jpeg" Type="http://schemas.openxmlformats.org/officeDocument/2006/relationships/image"/><Relationship Id="rId6" Target="../media/image60.jpeg" Type="http://schemas.openxmlformats.org/officeDocument/2006/relationships/image"/><Relationship Id="rId7" Target="../media/image61.png" Type="http://schemas.openxmlformats.org/officeDocument/2006/relationships/image"/><Relationship Id="rId8" Target="../media/image62.jpeg" Type="http://schemas.openxmlformats.org/officeDocument/2006/relationships/image"/><Relationship Id="rId9" Target="../media/image6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83.png" Type="http://schemas.openxmlformats.org/officeDocument/2006/relationships/image"/><Relationship Id="rId19" Target="../media/image8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7169" y="3415667"/>
            <a:ext cx="10233662" cy="331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6279" b="true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Kültür İhracatının Uluslararası Ticarete Etkisi ve Ülke Örnekleri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57570" y="9687560"/>
            <a:ext cx="276233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25.12.2025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31480" y="8315642"/>
            <a:ext cx="3599706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Zeynep Erdoğan</a:t>
            </a:r>
          </a:p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Bekir Dilsiz</a:t>
            </a:r>
          </a:p>
          <a:p>
            <a:pPr algn="r">
              <a:lnSpc>
                <a:spcPts val="4759"/>
              </a:lnSpc>
            </a:pPr>
            <a:r>
              <a:rPr lang="en-US" b="true" sz="3399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Sedat Caner Kara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70272" y="1207782"/>
            <a:ext cx="6147456" cy="67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b="true" sz="3851">
                <a:solidFill>
                  <a:srgbClr val="7083A0"/>
                </a:solidFill>
                <a:latin typeface="Arimo Bold"/>
                <a:ea typeface="Arimo Bold"/>
                <a:cs typeface="Arimo Bold"/>
                <a:sym typeface="Arimo Bold"/>
              </a:rPr>
              <a:t>Uluslararası Ticaret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053" y="6031357"/>
            <a:ext cx="6952726" cy="3680141"/>
            <a:chOff x="0" y="0"/>
            <a:chExt cx="1831171" cy="9692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1171" cy="969255"/>
            </a:xfrm>
            <a:custGeom>
              <a:avLst/>
              <a:gdLst/>
              <a:ahLst/>
              <a:cxnLst/>
              <a:rect r="r" b="b" t="t" l="l"/>
              <a:pathLst>
                <a:path h="969255" w="1831171">
                  <a:moveTo>
                    <a:pt x="55675" y="0"/>
                  </a:moveTo>
                  <a:lnTo>
                    <a:pt x="1775495" y="0"/>
                  </a:lnTo>
                  <a:cubicBezTo>
                    <a:pt x="1790261" y="0"/>
                    <a:pt x="1804422" y="5866"/>
                    <a:pt x="1814864" y="16307"/>
                  </a:cubicBezTo>
                  <a:cubicBezTo>
                    <a:pt x="1825305" y="26748"/>
                    <a:pt x="1831171" y="40909"/>
                    <a:pt x="1831171" y="55675"/>
                  </a:cubicBezTo>
                  <a:lnTo>
                    <a:pt x="1831171" y="913580"/>
                  </a:lnTo>
                  <a:cubicBezTo>
                    <a:pt x="1831171" y="928346"/>
                    <a:pt x="1825305" y="942507"/>
                    <a:pt x="1814864" y="952948"/>
                  </a:cubicBezTo>
                  <a:cubicBezTo>
                    <a:pt x="1804422" y="963389"/>
                    <a:pt x="1790261" y="969255"/>
                    <a:pt x="1775495" y="969255"/>
                  </a:cubicBezTo>
                  <a:lnTo>
                    <a:pt x="55675" y="969255"/>
                  </a:lnTo>
                  <a:cubicBezTo>
                    <a:pt x="40909" y="969255"/>
                    <a:pt x="26748" y="963389"/>
                    <a:pt x="16307" y="952948"/>
                  </a:cubicBezTo>
                  <a:cubicBezTo>
                    <a:pt x="5866" y="942507"/>
                    <a:pt x="0" y="928346"/>
                    <a:pt x="0" y="913580"/>
                  </a:cubicBezTo>
                  <a:lnTo>
                    <a:pt x="0" y="55675"/>
                  </a:lnTo>
                  <a:cubicBezTo>
                    <a:pt x="0" y="40909"/>
                    <a:pt x="5866" y="26748"/>
                    <a:pt x="16307" y="16307"/>
                  </a:cubicBezTo>
                  <a:cubicBezTo>
                    <a:pt x="26748" y="5866"/>
                    <a:pt x="40909" y="0"/>
                    <a:pt x="5567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831171" cy="1074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60438" y="786517"/>
            <a:ext cx="6952726" cy="3680141"/>
            <a:chOff x="0" y="0"/>
            <a:chExt cx="1831171" cy="9692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1171" cy="969255"/>
            </a:xfrm>
            <a:custGeom>
              <a:avLst/>
              <a:gdLst/>
              <a:ahLst/>
              <a:cxnLst/>
              <a:rect r="r" b="b" t="t" l="l"/>
              <a:pathLst>
                <a:path h="969255" w="1831171">
                  <a:moveTo>
                    <a:pt x="55675" y="0"/>
                  </a:moveTo>
                  <a:lnTo>
                    <a:pt x="1775495" y="0"/>
                  </a:lnTo>
                  <a:cubicBezTo>
                    <a:pt x="1790261" y="0"/>
                    <a:pt x="1804422" y="5866"/>
                    <a:pt x="1814864" y="16307"/>
                  </a:cubicBezTo>
                  <a:cubicBezTo>
                    <a:pt x="1825305" y="26748"/>
                    <a:pt x="1831171" y="40909"/>
                    <a:pt x="1831171" y="55675"/>
                  </a:cubicBezTo>
                  <a:lnTo>
                    <a:pt x="1831171" y="913580"/>
                  </a:lnTo>
                  <a:cubicBezTo>
                    <a:pt x="1831171" y="928346"/>
                    <a:pt x="1825305" y="942507"/>
                    <a:pt x="1814864" y="952948"/>
                  </a:cubicBezTo>
                  <a:cubicBezTo>
                    <a:pt x="1804422" y="963389"/>
                    <a:pt x="1790261" y="969255"/>
                    <a:pt x="1775495" y="969255"/>
                  </a:cubicBezTo>
                  <a:lnTo>
                    <a:pt x="55675" y="969255"/>
                  </a:lnTo>
                  <a:cubicBezTo>
                    <a:pt x="40909" y="969255"/>
                    <a:pt x="26748" y="963389"/>
                    <a:pt x="16307" y="952948"/>
                  </a:cubicBezTo>
                  <a:cubicBezTo>
                    <a:pt x="5866" y="942507"/>
                    <a:pt x="0" y="928346"/>
                    <a:pt x="0" y="913580"/>
                  </a:cubicBezTo>
                  <a:lnTo>
                    <a:pt x="0" y="55675"/>
                  </a:lnTo>
                  <a:cubicBezTo>
                    <a:pt x="0" y="40909"/>
                    <a:pt x="5866" y="26748"/>
                    <a:pt x="16307" y="16307"/>
                  </a:cubicBezTo>
                  <a:cubicBezTo>
                    <a:pt x="26748" y="5866"/>
                    <a:pt x="40909" y="0"/>
                    <a:pt x="5567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1831171" cy="1074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3979" y="1210006"/>
            <a:ext cx="5892875" cy="3933494"/>
          </a:xfrm>
          <a:custGeom>
            <a:avLst/>
            <a:gdLst/>
            <a:ahLst/>
            <a:cxnLst/>
            <a:rect r="r" b="b" t="t" l="l"/>
            <a:pathLst>
              <a:path h="3933494" w="5892875">
                <a:moveTo>
                  <a:pt x="0" y="0"/>
                </a:moveTo>
                <a:lnTo>
                  <a:pt x="5892875" y="0"/>
                </a:lnTo>
                <a:lnTo>
                  <a:pt x="5892875" y="3933494"/>
                </a:lnTo>
                <a:lnTo>
                  <a:pt x="0" y="393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71138" y="6031357"/>
            <a:ext cx="2777101" cy="1562119"/>
          </a:xfrm>
          <a:custGeom>
            <a:avLst/>
            <a:gdLst/>
            <a:ahLst/>
            <a:cxnLst/>
            <a:rect r="r" b="b" t="t" l="l"/>
            <a:pathLst>
              <a:path h="1562119" w="2777101">
                <a:moveTo>
                  <a:pt x="0" y="0"/>
                </a:moveTo>
                <a:lnTo>
                  <a:pt x="2777101" y="0"/>
                </a:lnTo>
                <a:lnTo>
                  <a:pt x="2777101" y="1562119"/>
                </a:lnTo>
                <a:lnTo>
                  <a:pt x="0" y="156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79608" y="7593476"/>
            <a:ext cx="4554225" cy="1246719"/>
          </a:xfrm>
          <a:custGeom>
            <a:avLst/>
            <a:gdLst/>
            <a:ahLst/>
            <a:cxnLst/>
            <a:rect r="r" b="b" t="t" l="l"/>
            <a:pathLst>
              <a:path h="1246719" w="4554225">
                <a:moveTo>
                  <a:pt x="0" y="0"/>
                </a:moveTo>
                <a:lnTo>
                  <a:pt x="4554225" y="0"/>
                </a:lnTo>
                <a:lnTo>
                  <a:pt x="4554225" y="1246719"/>
                </a:lnTo>
                <a:lnTo>
                  <a:pt x="0" y="124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16114" y="6031357"/>
            <a:ext cx="2340254" cy="1562119"/>
          </a:xfrm>
          <a:custGeom>
            <a:avLst/>
            <a:gdLst/>
            <a:ahLst/>
            <a:cxnLst/>
            <a:rect r="r" b="b" t="t" l="l"/>
            <a:pathLst>
              <a:path h="1562119" w="2340254">
                <a:moveTo>
                  <a:pt x="0" y="0"/>
                </a:moveTo>
                <a:lnTo>
                  <a:pt x="2340254" y="0"/>
                </a:lnTo>
                <a:lnTo>
                  <a:pt x="2340254" y="1562119"/>
                </a:lnTo>
                <a:lnTo>
                  <a:pt x="0" y="1562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56368" y="6031357"/>
            <a:ext cx="1674493" cy="1562119"/>
          </a:xfrm>
          <a:custGeom>
            <a:avLst/>
            <a:gdLst/>
            <a:ahLst/>
            <a:cxnLst/>
            <a:rect r="r" b="b" t="t" l="l"/>
            <a:pathLst>
              <a:path h="1562119" w="1674493">
                <a:moveTo>
                  <a:pt x="0" y="0"/>
                </a:moveTo>
                <a:lnTo>
                  <a:pt x="1674493" y="0"/>
                </a:lnTo>
                <a:lnTo>
                  <a:pt x="1674493" y="1562119"/>
                </a:lnTo>
                <a:lnTo>
                  <a:pt x="0" y="1562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350" t="0" r="-334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3979" y="6252529"/>
            <a:ext cx="5892875" cy="30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Yumuşak Güç (Soft Power)</a:t>
            </a:r>
          </a:p>
          <a:p>
            <a:pPr algn="l">
              <a:lnSpc>
                <a:spcPts val="4763"/>
              </a:lnSpc>
            </a:pP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Tüketim kültürü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Marka bilinirliği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Kültürel diplomasi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5557" y="1307728"/>
            <a:ext cx="5202488" cy="247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Ticari Engeller</a:t>
            </a:r>
          </a:p>
          <a:p>
            <a:pPr algn="l">
              <a:lnSpc>
                <a:spcPts val="4763"/>
              </a:lnSpc>
            </a:pP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Kotalar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Korsan yayıncılık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 descr="metin, logo, yazı tipi, grafik içeren bir resim  Yapay zeka tarafından oluşturulmuş içerik yanlış olabilir."/>
          <p:cNvSpPr/>
          <p:nvPr/>
        </p:nvSpPr>
        <p:spPr>
          <a:xfrm flipH="false" flipV="false" rot="0">
            <a:off x="29" y="19"/>
            <a:ext cx="18287971" cy="10286981"/>
          </a:xfrm>
          <a:custGeom>
            <a:avLst/>
            <a:gdLst/>
            <a:ahLst/>
            <a:cxnLst/>
            <a:rect r="r" b="b" t="t" l="l"/>
            <a:pathLst>
              <a:path h="10286981" w="18287971">
                <a:moveTo>
                  <a:pt x="0" y="0"/>
                </a:moveTo>
                <a:lnTo>
                  <a:pt x="18287971" y="0"/>
                </a:lnTo>
                <a:lnTo>
                  <a:pt x="18287971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635718" y="635718"/>
            <a:ext cx="10287000" cy="9015574"/>
            <a:chOff x="0" y="0"/>
            <a:chExt cx="13716000" cy="120207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2020804"/>
            </a:xfrm>
            <a:custGeom>
              <a:avLst/>
              <a:gdLst/>
              <a:ahLst/>
              <a:cxnLst/>
              <a:rect r="r" b="b" t="t" l="l"/>
              <a:pathLst>
                <a:path h="12020804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020804"/>
                  </a:lnTo>
                  <a:lnTo>
                    <a:pt x="0" y="12020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26000">
                  <a:srgbClr val="000000">
                    <a:alpha val="31000"/>
                  </a:srgbClr>
                </a:gs>
                <a:gs pos="46000">
                  <a:srgbClr val="000000">
                    <a:alpha val="17000"/>
                  </a:srgbClr>
                </a:gs>
                <a:gs pos="100000">
                  <a:srgbClr val="000000">
                    <a:alpha val="45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66918" y="2058133"/>
            <a:ext cx="7662672" cy="436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7950" spc="44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Güney Kore Kültür İhracatı </a:t>
            </a:r>
          </a:p>
          <a:p>
            <a:pPr algn="l">
              <a:lnSpc>
                <a:spcPts val="8586"/>
              </a:lnSpc>
            </a:pPr>
            <a:r>
              <a:rPr lang="en-US" sz="7950" spc="44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Kore Dalgası </a:t>
            </a:r>
          </a:p>
          <a:p>
            <a:pPr algn="l">
              <a:lnSpc>
                <a:spcPts val="8586"/>
              </a:lnSpc>
            </a:pPr>
            <a:r>
              <a:rPr lang="en-US" sz="7950" spc="44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 (Hallyu)</a:t>
            </a:r>
          </a:p>
        </p:txBody>
      </p:sp>
      <p:sp>
        <p:nvSpPr>
          <p:cNvPr name="AutoShape 8" id="8"/>
          <p:cNvSpPr/>
          <p:nvPr/>
        </p:nvSpPr>
        <p:spPr>
          <a:xfrm rot="90780">
            <a:off x="624735" y="1072210"/>
            <a:ext cx="2525001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4140">
            <a:off x="1204065" y="9213637"/>
            <a:ext cx="1589331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988027" y="3085709"/>
            <a:ext cx="4407094" cy="2651874"/>
            <a:chOff x="0" y="0"/>
            <a:chExt cx="5876125" cy="3535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5850763" cy="3510407"/>
            </a:xfrm>
            <a:custGeom>
              <a:avLst/>
              <a:gdLst/>
              <a:ahLst/>
              <a:cxnLst/>
              <a:rect r="r" b="b" t="t" l="l"/>
              <a:pathLst>
                <a:path h="3510407" w="5850763">
                  <a:moveTo>
                    <a:pt x="0" y="0"/>
                  </a:moveTo>
                  <a:lnTo>
                    <a:pt x="5850763" y="0"/>
                  </a:lnTo>
                  <a:lnTo>
                    <a:pt x="5850763" y="3510407"/>
                  </a:lnTo>
                  <a:lnTo>
                    <a:pt x="0" y="3510407"/>
                  </a:ln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76163" cy="3535807"/>
            </a:xfrm>
            <a:custGeom>
              <a:avLst/>
              <a:gdLst/>
              <a:ahLst/>
              <a:cxnLst/>
              <a:rect r="r" b="b" t="t" l="l"/>
              <a:pathLst>
                <a:path h="3535807" w="5876163">
                  <a:moveTo>
                    <a:pt x="12700" y="0"/>
                  </a:moveTo>
                  <a:lnTo>
                    <a:pt x="5863463" y="0"/>
                  </a:lnTo>
                  <a:cubicBezTo>
                    <a:pt x="5870448" y="0"/>
                    <a:pt x="5876163" y="5715"/>
                    <a:pt x="5876163" y="12700"/>
                  </a:cubicBezTo>
                  <a:lnTo>
                    <a:pt x="5876163" y="3523107"/>
                  </a:lnTo>
                  <a:cubicBezTo>
                    <a:pt x="5876163" y="3530092"/>
                    <a:pt x="5870448" y="3535807"/>
                    <a:pt x="5863463" y="3535807"/>
                  </a:cubicBezTo>
                  <a:lnTo>
                    <a:pt x="12700" y="3535807"/>
                  </a:lnTo>
                  <a:cubicBezTo>
                    <a:pt x="5715" y="3535807"/>
                    <a:pt x="0" y="3530092"/>
                    <a:pt x="0" y="352310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523107"/>
                  </a:lnTo>
                  <a:lnTo>
                    <a:pt x="12700" y="3523107"/>
                  </a:lnTo>
                  <a:lnTo>
                    <a:pt x="12700" y="3510407"/>
                  </a:lnTo>
                  <a:lnTo>
                    <a:pt x="5863463" y="3510407"/>
                  </a:lnTo>
                  <a:lnTo>
                    <a:pt x="5863463" y="3523107"/>
                  </a:lnTo>
                  <a:lnTo>
                    <a:pt x="5850763" y="3523107"/>
                  </a:lnTo>
                  <a:lnTo>
                    <a:pt x="5850763" y="12700"/>
                  </a:lnTo>
                  <a:lnTo>
                    <a:pt x="5863463" y="12700"/>
                  </a:lnTo>
                  <a:lnTo>
                    <a:pt x="58634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988027" y="3085709"/>
            <a:ext cx="4407094" cy="2651878"/>
            <a:chOff x="0" y="0"/>
            <a:chExt cx="5876125" cy="3535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6130" cy="3535843"/>
            </a:xfrm>
            <a:custGeom>
              <a:avLst/>
              <a:gdLst/>
              <a:ahLst/>
              <a:cxnLst/>
              <a:rect r="r" b="b" t="t" l="l"/>
              <a:pathLst>
                <a:path h="3535843" w="5876130">
                  <a:moveTo>
                    <a:pt x="0" y="0"/>
                  </a:moveTo>
                  <a:lnTo>
                    <a:pt x="5876130" y="0"/>
                  </a:lnTo>
                  <a:lnTo>
                    <a:pt x="5876130" y="3535843"/>
                  </a:lnTo>
                  <a:lnTo>
                    <a:pt x="0" y="3535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5876125" cy="35072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92"/>
                </a:lnSpc>
              </a:pPr>
              <a:r>
                <a:rPr lang="en-US" sz="24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Hallyu, Güney Kore popüler kültürünün küresel ölçekte yayılmasını ifade eder.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14878" y="3085709"/>
            <a:ext cx="4407094" cy="2651874"/>
            <a:chOff x="0" y="0"/>
            <a:chExt cx="5876125" cy="3535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5850763" cy="3510407"/>
            </a:xfrm>
            <a:custGeom>
              <a:avLst/>
              <a:gdLst/>
              <a:ahLst/>
              <a:cxnLst/>
              <a:rect r="r" b="b" t="t" l="l"/>
              <a:pathLst>
                <a:path h="3510407" w="5850763">
                  <a:moveTo>
                    <a:pt x="0" y="0"/>
                  </a:moveTo>
                  <a:lnTo>
                    <a:pt x="5850763" y="0"/>
                  </a:lnTo>
                  <a:lnTo>
                    <a:pt x="5850763" y="3510407"/>
                  </a:lnTo>
                  <a:lnTo>
                    <a:pt x="0" y="3510407"/>
                  </a:ln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6163" cy="3535807"/>
            </a:xfrm>
            <a:custGeom>
              <a:avLst/>
              <a:gdLst/>
              <a:ahLst/>
              <a:cxnLst/>
              <a:rect r="r" b="b" t="t" l="l"/>
              <a:pathLst>
                <a:path h="3535807" w="5876163">
                  <a:moveTo>
                    <a:pt x="12700" y="0"/>
                  </a:moveTo>
                  <a:lnTo>
                    <a:pt x="5863463" y="0"/>
                  </a:lnTo>
                  <a:cubicBezTo>
                    <a:pt x="5870448" y="0"/>
                    <a:pt x="5876163" y="5715"/>
                    <a:pt x="5876163" y="12700"/>
                  </a:cubicBezTo>
                  <a:lnTo>
                    <a:pt x="5876163" y="3523107"/>
                  </a:lnTo>
                  <a:cubicBezTo>
                    <a:pt x="5876163" y="3530092"/>
                    <a:pt x="5870448" y="3535807"/>
                    <a:pt x="5863463" y="3535807"/>
                  </a:cubicBezTo>
                  <a:lnTo>
                    <a:pt x="12700" y="3535807"/>
                  </a:lnTo>
                  <a:cubicBezTo>
                    <a:pt x="5715" y="3535807"/>
                    <a:pt x="0" y="3530092"/>
                    <a:pt x="0" y="352310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523107"/>
                  </a:lnTo>
                  <a:lnTo>
                    <a:pt x="12700" y="3523107"/>
                  </a:lnTo>
                  <a:lnTo>
                    <a:pt x="12700" y="3510407"/>
                  </a:lnTo>
                  <a:lnTo>
                    <a:pt x="5863463" y="3510407"/>
                  </a:lnTo>
                  <a:lnTo>
                    <a:pt x="5863463" y="3523107"/>
                  </a:lnTo>
                  <a:lnTo>
                    <a:pt x="5850763" y="3523107"/>
                  </a:lnTo>
                  <a:lnTo>
                    <a:pt x="5850763" y="12700"/>
                  </a:lnTo>
                  <a:lnTo>
                    <a:pt x="5863463" y="12700"/>
                  </a:lnTo>
                  <a:lnTo>
                    <a:pt x="58634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814878" y="3085709"/>
            <a:ext cx="4407094" cy="2651878"/>
            <a:chOff x="0" y="0"/>
            <a:chExt cx="5876125" cy="3535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76130" cy="3535843"/>
            </a:xfrm>
            <a:custGeom>
              <a:avLst/>
              <a:gdLst/>
              <a:ahLst/>
              <a:cxnLst/>
              <a:rect r="r" b="b" t="t" l="l"/>
              <a:pathLst>
                <a:path h="3535843" w="5876130">
                  <a:moveTo>
                    <a:pt x="0" y="0"/>
                  </a:moveTo>
                  <a:lnTo>
                    <a:pt x="5876130" y="0"/>
                  </a:lnTo>
                  <a:lnTo>
                    <a:pt x="5876130" y="3535843"/>
                  </a:lnTo>
                  <a:lnTo>
                    <a:pt x="0" y="3535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5876125" cy="35072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92"/>
                </a:lnSpc>
              </a:pPr>
              <a:r>
                <a:rPr lang="en-US" sz="24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Kavram ilk olarak 1990’ların sonunda Çin medyasında kullanılmıştır.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62921" y="6435242"/>
            <a:ext cx="4407094" cy="2651874"/>
            <a:chOff x="0" y="0"/>
            <a:chExt cx="5876125" cy="3535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5850763" cy="3510407"/>
            </a:xfrm>
            <a:custGeom>
              <a:avLst/>
              <a:gdLst/>
              <a:ahLst/>
              <a:cxnLst/>
              <a:rect r="r" b="b" t="t" l="l"/>
              <a:pathLst>
                <a:path h="3510407" w="5850763">
                  <a:moveTo>
                    <a:pt x="0" y="0"/>
                  </a:moveTo>
                  <a:lnTo>
                    <a:pt x="5850763" y="0"/>
                  </a:lnTo>
                  <a:lnTo>
                    <a:pt x="5850763" y="3510407"/>
                  </a:lnTo>
                  <a:lnTo>
                    <a:pt x="0" y="3510407"/>
                  </a:ln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76163" cy="3535807"/>
            </a:xfrm>
            <a:custGeom>
              <a:avLst/>
              <a:gdLst/>
              <a:ahLst/>
              <a:cxnLst/>
              <a:rect r="r" b="b" t="t" l="l"/>
              <a:pathLst>
                <a:path h="3535807" w="5876163">
                  <a:moveTo>
                    <a:pt x="12700" y="0"/>
                  </a:moveTo>
                  <a:lnTo>
                    <a:pt x="5863463" y="0"/>
                  </a:lnTo>
                  <a:cubicBezTo>
                    <a:pt x="5870448" y="0"/>
                    <a:pt x="5876163" y="5715"/>
                    <a:pt x="5876163" y="12700"/>
                  </a:cubicBezTo>
                  <a:lnTo>
                    <a:pt x="5876163" y="3523107"/>
                  </a:lnTo>
                  <a:cubicBezTo>
                    <a:pt x="5876163" y="3530092"/>
                    <a:pt x="5870448" y="3535807"/>
                    <a:pt x="5863463" y="3535807"/>
                  </a:cubicBezTo>
                  <a:lnTo>
                    <a:pt x="12700" y="3535807"/>
                  </a:lnTo>
                  <a:cubicBezTo>
                    <a:pt x="5715" y="3535807"/>
                    <a:pt x="0" y="3530092"/>
                    <a:pt x="0" y="352310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523107"/>
                  </a:lnTo>
                  <a:lnTo>
                    <a:pt x="12700" y="3523107"/>
                  </a:lnTo>
                  <a:lnTo>
                    <a:pt x="12700" y="3510407"/>
                  </a:lnTo>
                  <a:lnTo>
                    <a:pt x="5863463" y="3510407"/>
                  </a:lnTo>
                  <a:lnTo>
                    <a:pt x="5863463" y="3523107"/>
                  </a:lnTo>
                  <a:lnTo>
                    <a:pt x="5850763" y="3523107"/>
                  </a:lnTo>
                  <a:lnTo>
                    <a:pt x="5850763" y="12700"/>
                  </a:lnTo>
                  <a:lnTo>
                    <a:pt x="5863463" y="12700"/>
                  </a:lnTo>
                  <a:lnTo>
                    <a:pt x="58634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15750" y="3410924"/>
            <a:ext cx="7246367" cy="5246370"/>
            <a:chOff x="0" y="0"/>
            <a:chExt cx="19050000" cy="13792200"/>
          </a:xfrm>
        </p:grpSpPr>
        <p:sp>
          <p:nvSpPr>
            <p:cNvPr name="Freeform 22" id="22" descr="insan yüzü, kişi, şahıs, giyim, kadın içeren bir resim  Yapay zeka tarafından oluşturulmuş içerik yanlış olabilir."/>
            <p:cNvSpPr/>
            <p:nvPr/>
          </p:nvSpPr>
          <p:spPr>
            <a:xfrm flipH="false" flipV="false" rot="0">
              <a:off x="493268" y="493776"/>
              <a:ext cx="18087975" cy="12640436"/>
            </a:xfrm>
            <a:custGeom>
              <a:avLst/>
              <a:gdLst/>
              <a:ahLst/>
              <a:cxnLst/>
              <a:rect r="r" b="b" t="t" l="l"/>
              <a:pathLst>
                <a:path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4"/>
              <a:stretch>
                <a:fillRect l="-4" t="0" r="-24232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7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15750" y="1944462"/>
            <a:ext cx="778348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HALLYU Nedir?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23881" y="6897453"/>
            <a:ext cx="4285174" cy="175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Başlıca bileşenleri : </a:t>
            </a:r>
          </a:p>
          <a:p>
            <a:pPr algn="l" marL="325755" indent="-108585" lvl="2">
              <a:lnSpc>
                <a:spcPts val="1944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K-pop (müzik endüstrisi ve idol sistemi)</a:t>
            </a:r>
          </a:p>
          <a:p>
            <a:pPr algn="l" marL="325755" indent="-108585" lvl="2">
              <a:lnSpc>
                <a:spcPts val="1944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K-drama ve sinema (dizi ve film ihracatı)</a:t>
            </a:r>
          </a:p>
          <a:p>
            <a:pPr algn="l" marL="325755" indent="-108585" lvl="2">
              <a:lnSpc>
                <a:spcPts val="1944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Dijital içerikler (Netflix, YouTube, oyun sektörü)</a:t>
            </a:r>
          </a:p>
          <a:p>
            <a:pPr algn="l" marL="325755" indent="-108585" lvl="2">
              <a:lnSpc>
                <a:spcPts val="1944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Kozmetik, moda, gıda ve yaşam tarzı ürünleri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84234" y="1639319"/>
            <a:ext cx="1311953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 spc="4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Tarihsel Arkaplan ve Devlet Stratejisi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0606" y="4192019"/>
            <a:ext cx="4529661" cy="2883284"/>
            <a:chOff x="0" y="0"/>
            <a:chExt cx="6039548" cy="38443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541783" y="4668145"/>
            <a:ext cx="4529661" cy="2883284"/>
            <a:chOff x="0" y="0"/>
            <a:chExt cx="6039548" cy="38443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25679" y="4752032"/>
            <a:ext cx="4361878" cy="2715504"/>
            <a:chOff x="0" y="0"/>
            <a:chExt cx="5815838" cy="36206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15836" cy="3620676"/>
            </a:xfrm>
            <a:custGeom>
              <a:avLst/>
              <a:gdLst/>
              <a:ahLst/>
              <a:cxnLst/>
              <a:rect r="r" b="b" t="t" l="l"/>
              <a:pathLst>
                <a:path h="3620676" w="5815836">
                  <a:moveTo>
                    <a:pt x="0" y="0"/>
                  </a:moveTo>
                  <a:lnTo>
                    <a:pt x="5815836" y="0"/>
                  </a:lnTo>
                  <a:lnTo>
                    <a:pt x="5815836" y="3620676"/>
                  </a:lnTo>
                  <a:lnTo>
                    <a:pt x="0" y="3620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815838" cy="35825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30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1997 Asya Finansal Krizi sonrası Güney Kore, sanayi ve teknolojiye ek olarak kültürel endüstrilere yönelmiştir.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53571" y="4192019"/>
            <a:ext cx="4529661" cy="2883284"/>
            <a:chOff x="0" y="0"/>
            <a:chExt cx="6039548" cy="38443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7054748" y="4668145"/>
            <a:ext cx="4529661" cy="2883284"/>
            <a:chOff x="0" y="0"/>
            <a:chExt cx="6039548" cy="38443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138645" y="4752032"/>
            <a:ext cx="4361878" cy="2715504"/>
            <a:chOff x="0" y="0"/>
            <a:chExt cx="5815838" cy="3620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15836" cy="3620676"/>
            </a:xfrm>
            <a:custGeom>
              <a:avLst/>
              <a:gdLst/>
              <a:ahLst/>
              <a:cxnLst/>
              <a:rect r="r" b="b" t="t" l="l"/>
              <a:pathLst>
                <a:path h="3620676" w="5815836">
                  <a:moveTo>
                    <a:pt x="0" y="0"/>
                  </a:moveTo>
                  <a:lnTo>
                    <a:pt x="5815836" y="0"/>
                  </a:lnTo>
                  <a:lnTo>
                    <a:pt x="5815836" y="3620676"/>
                  </a:lnTo>
                  <a:lnTo>
                    <a:pt x="0" y="3620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5815838" cy="35825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30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Kültür, Spor ve Turizm Bakanlığı öncülüğünde uzun vadeli kültür politikaları geliştirilmiştir.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66537" y="4192019"/>
            <a:ext cx="4529661" cy="2883284"/>
            <a:chOff x="0" y="0"/>
            <a:chExt cx="6039548" cy="38443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567714" y="4668145"/>
            <a:ext cx="4529661" cy="2883284"/>
            <a:chOff x="0" y="0"/>
            <a:chExt cx="6039548" cy="38443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6014085" cy="3819017"/>
            </a:xfrm>
            <a:custGeom>
              <a:avLst/>
              <a:gdLst/>
              <a:ahLst/>
              <a:cxnLst/>
              <a:rect r="r" b="b" t="t" l="l"/>
              <a:pathLst>
                <a:path h="3819017" w="6014085">
                  <a:moveTo>
                    <a:pt x="0" y="381889"/>
                  </a:moveTo>
                  <a:cubicBezTo>
                    <a:pt x="0" y="170942"/>
                    <a:pt x="171450" y="0"/>
                    <a:pt x="382778" y="0"/>
                  </a:cubicBezTo>
                  <a:lnTo>
                    <a:pt x="5631307" y="0"/>
                  </a:lnTo>
                  <a:cubicBezTo>
                    <a:pt x="5842762" y="0"/>
                    <a:pt x="6014085" y="170942"/>
                    <a:pt x="6014085" y="381889"/>
                  </a:cubicBezTo>
                  <a:lnTo>
                    <a:pt x="6014085" y="3437128"/>
                  </a:lnTo>
                  <a:cubicBezTo>
                    <a:pt x="6014085" y="3648075"/>
                    <a:pt x="5842635" y="3819017"/>
                    <a:pt x="5631307" y="3819017"/>
                  </a:cubicBezTo>
                  <a:lnTo>
                    <a:pt x="382778" y="3819017"/>
                  </a:lnTo>
                  <a:cubicBezTo>
                    <a:pt x="171450" y="3819017"/>
                    <a:pt x="0" y="3647948"/>
                    <a:pt x="0" y="3437128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39485" cy="3844417"/>
            </a:xfrm>
            <a:custGeom>
              <a:avLst/>
              <a:gdLst/>
              <a:ahLst/>
              <a:cxnLst/>
              <a:rect r="r" b="b" t="t" l="l"/>
              <a:pathLst>
                <a:path h="3844417" w="6039485">
                  <a:moveTo>
                    <a:pt x="0" y="394589"/>
                  </a:moveTo>
                  <a:cubicBezTo>
                    <a:pt x="0" y="176657"/>
                    <a:pt x="177165" y="0"/>
                    <a:pt x="395478" y="0"/>
                  </a:cubicBezTo>
                  <a:lnTo>
                    <a:pt x="5644007" y="0"/>
                  </a:lnTo>
                  <a:lnTo>
                    <a:pt x="5644007" y="12700"/>
                  </a:lnTo>
                  <a:lnTo>
                    <a:pt x="5644007" y="0"/>
                  </a:lnTo>
                  <a:cubicBezTo>
                    <a:pt x="5862447" y="0"/>
                    <a:pt x="6039485" y="176657"/>
                    <a:pt x="6039485" y="394589"/>
                  </a:cubicBezTo>
                  <a:lnTo>
                    <a:pt x="6026785" y="394589"/>
                  </a:lnTo>
                  <a:lnTo>
                    <a:pt x="6039485" y="394589"/>
                  </a:lnTo>
                  <a:lnTo>
                    <a:pt x="6039485" y="3449828"/>
                  </a:lnTo>
                  <a:lnTo>
                    <a:pt x="6026785" y="3449828"/>
                  </a:lnTo>
                  <a:lnTo>
                    <a:pt x="6039485" y="3449828"/>
                  </a:lnTo>
                  <a:cubicBezTo>
                    <a:pt x="6039485" y="3667760"/>
                    <a:pt x="5862320" y="3844417"/>
                    <a:pt x="5644007" y="3844417"/>
                  </a:cubicBezTo>
                  <a:lnTo>
                    <a:pt x="5644007" y="3831717"/>
                  </a:lnTo>
                  <a:lnTo>
                    <a:pt x="5644007" y="3844417"/>
                  </a:lnTo>
                  <a:lnTo>
                    <a:pt x="395478" y="3844417"/>
                  </a:lnTo>
                  <a:lnTo>
                    <a:pt x="395478" y="3831717"/>
                  </a:lnTo>
                  <a:lnTo>
                    <a:pt x="395478" y="3844417"/>
                  </a:lnTo>
                  <a:cubicBezTo>
                    <a:pt x="177165" y="3844417"/>
                    <a:pt x="0" y="3667760"/>
                    <a:pt x="0" y="3449828"/>
                  </a:cubicBezTo>
                  <a:lnTo>
                    <a:pt x="0" y="394589"/>
                  </a:lnTo>
                  <a:lnTo>
                    <a:pt x="12700" y="394589"/>
                  </a:lnTo>
                  <a:lnTo>
                    <a:pt x="0" y="394589"/>
                  </a:lnTo>
                  <a:moveTo>
                    <a:pt x="25400" y="394589"/>
                  </a:moveTo>
                  <a:lnTo>
                    <a:pt x="25400" y="3449828"/>
                  </a:lnTo>
                  <a:lnTo>
                    <a:pt x="12700" y="3449828"/>
                  </a:lnTo>
                  <a:lnTo>
                    <a:pt x="25400" y="3449828"/>
                  </a:lnTo>
                  <a:cubicBezTo>
                    <a:pt x="25400" y="3653663"/>
                    <a:pt x="191135" y="3819017"/>
                    <a:pt x="395478" y="3819017"/>
                  </a:cubicBezTo>
                  <a:lnTo>
                    <a:pt x="5644007" y="3819017"/>
                  </a:lnTo>
                  <a:cubicBezTo>
                    <a:pt x="5848477" y="3819017"/>
                    <a:pt x="6014085" y="3653663"/>
                    <a:pt x="6014085" y="3449828"/>
                  </a:cubicBezTo>
                  <a:lnTo>
                    <a:pt x="6014085" y="394589"/>
                  </a:lnTo>
                  <a:cubicBezTo>
                    <a:pt x="6014085" y="190754"/>
                    <a:pt x="5848477" y="25400"/>
                    <a:pt x="5644007" y="25400"/>
                  </a:cubicBezTo>
                  <a:lnTo>
                    <a:pt x="395478" y="25400"/>
                  </a:lnTo>
                  <a:lnTo>
                    <a:pt x="395478" y="12700"/>
                  </a:lnTo>
                  <a:lnTo>
                    <a:pt x="395478" y="25400"/>
                  </a:lnTo>
                  <a:cubicBezTo>
                    <a:pt x="191135" y="25400"/>
                    <a:pt x="25400" y="190754"/>
                    <a:pt x="25400" y="394589"/>
                  </a:cubicBezTo>
                  <a:close/>
                </a:path>
              </a:pathLst>
            </a:custGeom>
            <a:solidFill>
              <a:srgbClr val="734B6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2651610" y="4752032"/>
            <a:ext cx="4361878" cy="2715504"/>
            <a:chOff x="0" y="0"/>
            <a:chExt cx="5815838" cy="36206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815836" cy="3620676"/>
            </a:xfrm>
            <a:custGeom>
              <a:avLst/>
              <a:gdLst/>
              <a:ahLst/>
              <a:cxnLst/>
              <a:rect r="r" b="b" t="t" l="l"/>
              <a:pathLst>
                <a:path h="3620676" w="5815836">
                  <a:moveTo>
                    <a:pt x="0" y="0"/>
                  </a:moveTo>
                  <a:lnTo>
                    <a:pt x="5815836" y="0"/>
                  </a:lnTo>
                  <a:lnTo>
                    <a:pt x="5815836" y="3620676"/>
                  </a:lnTo>
                  <a:lnTo>
                    <a:pt x="0" y="3620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5815838" cy="35825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30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Kültürel üretim, yüksek katma değerli ve ihracata uygun bir sektör olarak tanımlanmıştır.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41571" y="1381601"/>
            <a:ext cx="6705429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Kültür İhracatının Ekonomideki Payı</a:t>
            </a:r>
          </a:p>
        </p:txBody>
      </p:sp>
      <p:sp>
        <p:nvSpPr>
          <p:cNvPr name="Freeform 6" id="6" descr="metin, ekran görüntüsü, yazı tipi, paralel içeren bir resim  Yapay zeka tarafından oluşturulmuş içerik yanlış olabilir."/>
          <p:cNvSpPr/>
          <p:nvPr/>
        </p:nvSpPr>
        <p:spPr>
          <a:xfrm flipH="false" flipV="false" rot="0">
            <a:off x="9144000" y="1853946"/>
            <a:ext cx="8257880" cy="5978233"/>
          </a:xfrm>
          <a:custGeom>
            <a:avLst/>
            <a:gdLst/>
            <a:ahLst/>
            <a:cxnLst/>
            <a:rect r="r" b="b" t="t" l="l"/>
            <a:pathLst>
              <a:path h="5978233" w="8257880">
                <a:moveTo>
                  <a:pt x="0" y="0"/>
                </a:moveTo>
                <a:lnTo>
                  <a:pt x="8257880" y="0"/>
                </a:lnTo>
                <a:lnTo>
                  <a:pt x="8257880" y="5978233"/>
                </a:lnTo>
                <a:lnTo>
                  <a:pt x="0" y="597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8041" y="3365078"/>
            <a:ext cx="6052490" cy="567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Doğrudan etkiler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Müzik, sinema, dizi ve dijital içerik gelirleri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Kültürel üret</a:t>
            </a: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im sektöründe artan istihdam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Kozmetik ve moda ürünlerinin ihracatı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Dolaylı etkiler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Turizm gelirlerinde artış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Marka değerinin yükselmesi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Ekonomik verilere göre Hallyu’nun yıllık ekonomik etkisi 15–20 milyar dolar aralığındadır.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63718" y="1357349"/>
            <a:ext cx="4028464" cy="4024692"/>
            <a:chOff x="0" y="0"/>
            <a:chExt cx="3255264" cy="32522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4"/>
              <a:stretch>
                <a:fillRect l="-15" t="0" r="-15" b="0"/>
              </a:stretch>
            </a:blipFill>
          </p:spPr>
        </p:sp>
        <p:sp>
          <p:nvSpPr>
            <p:cNvPr name="Freeform 7" id="7" descr="giyim, ayakkabı, çizgi film, ekran görüntüsü içeren bir resim  Yapay zeka tarafından oluşturulmuş içerik yanlış olabilir."/>
            <p:cNvSpPr/>
            <p:nvPr/>
          </p:nvSpPr>
          <p:spPr>
            <a:xfrm flipH="false" flipV="false" rot="0">
              <a:off x="178981" y="170596"/>
              <a:ext cx="2903337" cy="2874918"/>
            </a:xfrm>
            <a:custGeom>
              <a:avLst/>
              <a:gdLst/>
              <a:ahLst/>
              <a:cxnLst/>
              <a:rect r="r" b="b" t="t" l="l"/>
              <a:pathLst>
                <a:path h="2874918" w="2903337">
                  <a:moveTo>
                    <a:pt x="65410" y="2"/>
                  </a:moveTo>
                  <a:lnTo>
                    <a:pt x="2878279" y="31831"/>
                  </a:lnTo>
                  <a:cubicBezTo>
                    <a:pt x="2892304" y="31989"/>
                    <a:pt x="2903534" y="43509"/>
                    <a:pt x="2903334" y="57535"/>
                  </a:cubicBezTo>
                  <a:lnTo>
                    <a:pt x="2863557" y="2849935"/>
                  </a:lnTo>
                  <a:cubicBezTo>
                    <a:pt x="2863356" y="2863986"/>
                    <a:pt x="2851762" y="2875193"/>
                    <a:pt x="2837712" y="2874913"/>
                  </a:cubicBezTo>
                  <a:lnTo>
                    <a:pt x="24844" y="2819214"/>
                  </a:lnTo>
                  <a:cubicBezTo>
                    <a:pt x="10903" y="2818938"/>
                    <a:pt x="-197" y="2807452"/>
                    <a:pt x="3" y="2793509"/>
                  </a:cubicBezTo>
                  <a:lnTo>
                    <a:pt x="39780" y="24980"/>
                  </a:lnTo>
                  <a:cubicBezTo>
                    <a:pt x="39982" y="11015"/>
                    <a:pt x="51444" y="-156"/>
                    <a:pt x="65410" y="2"/>
                  </a:cubicBezTo>
                  <a:close/>
                </a:path>
              </a:pathLst>
            </a:custGeom>
            <a:blipFill>
              <a:blip r:embed="rId5"/>
              <a:stretch>
                <a:fillRect l="0" t="-494" r="0" b="-49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77950" y="5458241"/>
            <a:ext cx="4827711" cy="3495263"/>
            <a:chOff x="0" y="0"/>
            <a:chExt cx="19050000" cy="13792200"/>
          </a:xfrm>
        </p:grpSpPr>
        <p:sp>
          <p:nvSpPr>
            <p:cNvPr name="Freeform 9" id="9" descr="giyim, kişi, şahıs, adam, insan, insan yüzü içeren bir resim  Yapay zeka tarafından oluşturulmuş içerik yanlış olabilir."/>
            <p:cNvSpPr/>
            <p:nvPr/>
          </p:nvSpPr>
          <p:spPr>
            <a:xfrm flipH="false" flipV="false" rot="0">
              <a:off x="493268" y="493776"/>
              <a:ext cx="18087975" cy="12640436"/>
            </a:xfrm>
            <a:custGeom>
              <a:avLst/>
              <a:gdLst/>
              <a:ahLst/>
              <a:cxnLst/>
              <a:rect r="r" b="b" t="t" l="l"/>
              <a:pathLst>
                <a:path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6"/>
              <a:stretch>
                <a:fillRect l="-12147" t="0" r="-1214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7"/>
              <a:stretch>
                <a:fillRect l="-17" t="0" r="-17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82246" y="1577869"/>
            <a:ext cx="4258614" cy="4254627"/>
            <a:chOff x="0" y="0"/>
            <a:chExt cx="3255264" cy="32522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4"/>
              <a:stretch>
                <a:fillRect l="-15" t="0" r="-15" b="0"/>
              </a:stretch>
            </a:blipFill>
          </p:spPr>
        </p:sp>
        <p:sp>
          <p:nvSpPr>
            <p:cNvPr name="Freeform 13" id="13" descr="kişi, şahıs, giyim, insan yüzü, gülümsemek, gülüş içeren bir resim  Yapay zeka tarafından oluşturulmuş içerik yanlış olabilir."/>
            <p:cNvSpPr/>
            <p:nvPr/>
          </p:nvSpPr>
          <p:spPr>
            <a:xfrm flipH="false" flipV="false" rot="0">
              <a:off x="178981" y="170596"/>
              <a:ext cx="2903337" cy="2874918"/>
            </a:xfrm>
            <a:custGeom>
              <a:avLst/>
              <a:gdLst/>
              <a:ahLst/>
              <a:cxnLst/>
              <a:rect r="r" b="b" t="t" l="l"/>
              <a:pathLst>
                <a:path h="2874918" w="2903337">
                  <a:moveTo>
                    <a:pt x="65410" y="2"/>
                  </a:moveTo>
                  <a:lnTo>
                    <a:pt x="2878279" y="31831"/>
                  </a:lnTo>
                  <a:cubicBezTo>
                    <a:pt x="2892304" y="31989"/>
                    <a:pt x="2903534" y="43509"/>
                    <a:pt x="2903334" y="57535"/>
                  </a:cubicBezTo>
                  <a:lnTo>
                    <a:pt x="2863557" y="2849935"/>
                  </a:lnTo>
                  <a:cubicBezTo>
                    <a:pt x="2863356" y="2863986"/>
                    <a:pt x="2851762" y="2875193"/>
                    <a:pt x="2837712" y="2874913"/>
                  </a:cubicBezTo>
                  <a:lnTo>
                    <a:pt x="24844" y="2819214"/>
                  </a:lnTo>
                  <a:cubicBezTo>
                    <a:pt x="10903" y="2818938"/>
                    <a:pt x="-197" y="2807452"/>
                    <a:pt x="3" y="2793509"/>
                  </a:cubicBezTo>
                  <a:lnTo>
                    <a:pt x="39780" y="24980"/>
                  </a:lnTo>
                  <a:cubicBezTo>
                    <a:pt x="39982" y="11015"/>
                    <a:pt x="51444" y="-156"/>
                    <a:pt x="65410" y="2"/>
                  </a:cubicBezTo>
                  <a:close/>
                </a:path>
              </a:pathLst>
            </a:custGeom>
            <a:blipFill>
              <a:blip r:embed="rId8"/>
              <a:stretch>
                <a:fillRect l="0" t="-494" r="0" b="-49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445761" y="2546571"/>
            <a:ext cx="3022426" cy="5246370"/>
            <a:chOff x="0" y="0"/>
            <a:chExt cx="3446780" cy="5982970"/>
          </a:xfrm>
        </p:grpSpPr>
        <p:sp>
          <p:nvSpPr>
            <p:cNvPr name="Freeform 15" id="15" descr="metin, çim, adam, insan, giyim içeren bir resim  Yapay zeka tarafından oluşturulmuş içerik yanlış olabilir."/>
            <p:cNvSpPr/>
            <p:nvPr/>
          </p:nvSpPr>
          <p:spPr>
            <a:xfrm flipH="false" flipV="false" rot="0">
              <a:off x="39370" y="34290"/>
              <a:ext cx="3370580" cy="5911850"/>
            </a:xfrm>
            <a:custGeom>
              <a:avLst/>
              <a:gdLst/>
              <a:ahLst/>
              <a:cxnLst/>
              <a:rect r="r" b="b" t="t" l="l"/>
              <a:pathLst>
                <a:path h="5911850" w="337058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9"/>
              <a:stretch>
                <a:fillRect l="-9186" t="0" r="-9186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3434080" cy="5970270"/>
            </a:xfrm>
            <a:custGeom>
              <a:avLst/>
              <a:gdLst/>
              <a:ahLst/>
              <a:cxnLst/>
              <a:rect r="r" b="b" t="t" l="l"/>
              <a:pathLst>
                <a:path h="5970270" w="343408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F30A1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46780" cy="5984240"/>
            </a:xfrm>
            <a:custGeom>
              <a:avLst/>
              <a:gdLst/>
              <a:ahLst/>
              <a:cxnLst/>
              <a:rect r="r" b="b" t="t" l="l"/>
              <a:pathLst>
                <a:path h="5984240" w="344678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345C7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61979" y="17145"/>
            <a:ext cx="71775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Başarılı Örnekler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41606" y="5878211"/>
            <a:ext cx="1282951" cy="46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BTS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5485" y="5382041"/>
            <a:ext cx="906494" cy="46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Psy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45761" y="8193295"/>
            <a:ext cx="1576121" cy="46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Parazit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05346" y="9306035"/>
            <a:ext cx="2172919" cy="46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Squid Game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 descr="metin, ekran görüntüsü, sayı, numara, tasarım içeren bir resim  Yapay zeka tarafından oluşturulmuş içerik yanlış olabilir."/>
          <p:cNvSpPr/>
          <p:nvPr/>
        </p:nvSpPr>
        <p:spPr>
          <a:xfrm flipH="false" flipV="false" rot="0">
            <a:off x="11352333" y="1174509"/>
            <a:ext cx="5356784" cy="8052616"/>
          </a:xfrm>
          <a:custGeom>
            <a:avLst/>
            <a:gdLst/>
            <a:ahLst/>
            <a:cxnLst/>
            <a:rect r="r" b="b" t="t" l="l"/>
            <a:pathLst>
              <a:path h="8052616" w="5356784">
                <a:moveTo>
                  <a:pt x="0" y="0"/>
                </a:moveTo>
                <a:lnTo>
                  <a:pt x="5356784" y="0"/>
                </a:lnTo>
                <a:lnTo>
                  <a:pt x="5356784" y="8052616"/>
                </a:lnTo>
                <a:lnTo>
                  <a:pt x="0" y="805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82346" y="4558903"/>
            <a:ext cx="7246367" cy="5246370"/>
            <a:chOff x="0" y="0"/>
            <a:chExt cx="19050000" cy="13792200"/>
          </a:xfrm>
        </p:grpSpPr>
        <p:sp>
          <p:nvSpPr>
            <p:cNvPr name="Freeform 7" id="7" descr="giyim, kişi, şahıs, gülümsemek, gülüş, iç mekan içeren bir resim  Yapay zeka tarafından oluşturulmuş içerik yanlış olabilir."/>
            <p:cNvSpPr/>
            <p:nvPr/>
          </p:nvSpPr>
          <p:spPr>
            <a:xfrm flipH="false" flipV="false" rot="0">
              <a:off x="493268" y="493776"/>
              <a:ext cx="18087975" cy="12640436"/>
            </a:xfrm>
            <a:custGeom>
              <a:avLst/>
              <a:gdLst/>
              <a:ahLst/>
              <a:cxnLst/>
              <a:rect r="r" b="b" t="t" l="l"/>
              <a:pathLst>
                <a:path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5"/>
              <a:stretch>
                <a:fillRect l="-2412" t="0" r="-241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17" t="0" r="-1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6990" y="163687"/>
            <a:ext cx="158540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Soft Power Etkisi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17327"/>
            <a:ext cx="10153660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Soft power, bir ülkenin kültürel çekicilik yoluyla etk</a:t>
            </a: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 yaratma kapasitesidir.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Kültür ürünleri, Güney Kore’ye yönelik sempatiyi artırmaktadır.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Bu durum, diplomatik ilişkilerde dolaylı avantajlar sağlamaktadır.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Ülkelerin yapmış olduğu kültür ihracatı klasik dış politika araçlarını tamamlayan bir unsur haline gelmiştir.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28700"/>
            <a:ext cx="779489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27932" y="3787809"/>
            <a:ext cx="7315305" cy="4120009"/>
            <a:chOff x="0" y="0"/>
            <a:chExt cx="24353520" cy="13716000"/>
          </a:xfrm>
        </p:grpSpPr>
        <p:sp>
          <p:nvSpPr>
            <p:cNvPr name="Freeform 5" id="5" descr="takım elbise, giyim, kişi, şahıs, adam, insan içeren bir resim  Yapay zeka tarafından oluşturulmuş içerik yanlış olabilir."/>
            <p:cNvSpPr/>
            <p:nvPr/>
          </p:nvSpPr>
          <p:spPr>
            <a:xfrm flipH="false" flipV="false" rot="0">
              <a:off x="21585" y="335"/>
              <a:ext cx="24316696" cy="13704000"/>
            </a:xfrm>
            <a:custGeom>
              <a:avLst/>
              <a:gdLst/>
              <a:ahLst/>
              <a:cxnLst/>
              <a:rect r="r" b="b" t="t" l="l"/>
              <a:pathLst>
                <a:path h="13704000" w="24316696">
                  <a:moveTo>
                    <a:pt x="23682965" y="2695875"/>
                  </a:moveTo>
                  <a:lnTo>
                    <a:pt x="23685504" y="3992545"/>
                  </a:lnTo>
                  <a:lnTo>
                    <a:pt x="24310345" y="5023785"/>
                  </a:lnTo>
                  <a:lnTo>
                    <a:pt x="24314154" y="12346604"/>
                  </a:lnTo>
                  <a:cubicBezTo>
                    <a:pt x="23832826" y="12827935"/>
                    <a:pt x="23428965" y="13230524"/>
                    <a:pt x="22961604" y="13697885"/>
                  </a:cubicBezTo>
                  <a:cubicBezTo>
                    <a:pt x="22757135" y="13653435"/>
                    <a:pt x="981716" y="13741065"/>
                    <a:pt x="327666" y="13683915"/>
                  </a:cubicBezTo>
                  <a:cubicBezTo>
                    <a:pt x="180346" y="13671215"/>
                    <a:pt x="116846" y="13556915"/>
                    <a:pt x="66046" y="13470554"/>
                  </a:cubicBezTo>
                  <a:cubicBezTo>
                    <a:pt x="15246" y="13384195"/>
                    <a:pt x="6" y="13301645"/>
                    <a:pt x="6" y="13263545"/>
                  </a:cubicBezTo>
                  <a:lnTo>
                    <a:pt x="6" y="501315"/>
                  </a:lnTo>
                  <a:cubicBezTo>
                    <a:pt x="-1265" y="230805"/>
                    <a:pt x="200665" y="14905"/>
                    <a:pt x="471175" y="14905"/>
                  </a:cubicBezTo>
                  <a:cubicBezTo>
                    <a:pt x="640085" y="44115"/>
                    <a:pt x="23745195" y="-42245"/>
                    <a:pt x="23967445" y="28875"/>
                  </a:cubicBezTo>
                  <a:cubicBezTo>
                    <a:pt x="24189695" y="99995"/>
                    <a:pt x="24314154" y="286685"/>
                    <a:pt x="24314154" y="491155"/>
                  </a:cubicBezTo>
                  <a:cubicBezTo>
                    <a:pt x="24314154" y="491155"/>
                    <a:pt x="24316695" y="1744645"/>
                    <a:pt x="24316695" y="1744645"/>
                  </a:cubicBezTo>
                  <a:lnTo>
                    <a:pt x="23682965" y="2695875"/>
                  </a:lnTo>
                  <a:close/>
                </a:path>
              </a:pathLst>
            </a:custGeom>
            <a:blipFill>
              <a:blip r:embed="rId4"/>
              <a:stretch>
                <a:fillRect l="-21883" t="0" r="-2188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264"/>
              <a:ext cx="24353521" cy="13713466"/>
            </a:xfrm>
            <a:custGeom>
              <a:avLst/>
              <a:gdLst/>
              <a:ahLst/>
              <a:cxnLst/>
              <a:rect r="r" b="b" t="t" l="l"/>
              <a:pathLst>
                <a:path h="13713466" w="24353521">
                  <a:moveTo>
                    <a:pt x="24061420" y="833126"/>
                  </a:moveTo>
                  <a:lnTo>
                    <a:pt x="16941800" y="833126"/>
                  </a:lnTo>
                  <a:lnTo>
                    <a:pt x="15369539" y="292106"/>
                  </a:lnTo>
                  <a:lnTo>
                    <a:pt x="15367000" y="292106"/>
                  </a:lnTo>
                  <a:cubicBezTo>
                    <a:pt x="15367000" y="292106"/>
                    <a:pt x="8989060" y="292106"/>
                    <a:pt x="8989060" y="292106"/>
                  </a:cubicBezTo>
                  <a:lnTo>
                    <a:pt x="7414260" y="834396"/>
                  </a:lnTo>
                  <a:lnTo>
                    <a:pt x="293370" y="834396"/>
                  </a:lnTo>
                  <a:lnTo>
                    <a:pt x="293370" y="1891036"/>
                  </a:lnTo>
                  <a:lnTo>
                    <a:pt x="835660" y="2269496"/>
                  </a:lnTo>
                  <a:lnTo>
                    <a:pt x="835660" y="12881616"/>
                  </a:lnTo>
                  <a:lnTo>
                    <a:pt x="5826760" y="12881616"/>
                  </a:lnTo>
                  <a:lnTo>
                    <a:pt x="7399020" y="13422636"/>
                  </a:lnTo>
                  <a:lnTo>
                    <a:pt x="7401560" y="13422636"/>
                  </a:lnTo>
                  <a:cubicBezTo>
                    <a:pt x="7401560" y="13422636"/>
                    <a:pt x="22871430" y="13422636"/>
                    <a:pt x="22871430" y="13422636"/>
                  </a:cubicBezTo>
                  <a:lnTo>
                    <a:pt x="22999700" y="13294366"/>
                  </a:lnTo>
                  <a:cubicBezTo>
                    <a:pt x="23110189" y="13183875"/>
                    <a:pt x="23210520" y="13083545"/>
                    <a:pt x="23308309" y="12985756"/>
                  </a:cubicBezTo>
                  <a:lnTo>
                    <a:pt x="23521670" y="12773666"/>
                  </a:lnTo>
                  <a:lnTo>
                    <a:pt x="23521670" y="4206246"/>
                  </a:lnTo>
                  <a:lnTo>
                    <a:pt x="23436580" y="4065276"/>
                  </a:lnTo>
                  <a:lnTo>
                    <a:pt x="23436580" y="2613666"/>
                  </a:lnTo>
                  <a:lnTo>
                    <a:pt x="24063961" y="1677676"/>
                  </a:lnTo>
                  <a:lnTo>
                    <a:pt x="24063961" y="834396"/>
                  </a:lnTo>
                  <a:close/>
                  <a:moveTo>
                    <a:pt x="24023320" y="1664976"/>
                  </a:moveTo>
                  <a:lnTo>
                    <a:pt x="23395939" y="2600966"/>
                  </a:lnTo>
                  <a:lnTo>
                    <a:pt x="23395939" y="4075436"/>
                  </a:lnTo>
                  <a:lnTo>
                    <a:pt x="23481030" y="4216406"/>
                  </a:lnTo>
                  <a:lnTo>
                    <a:pt x="23481030" y="12757156"/>
                  </a:lnTo>
                  <a:lnTo>
                    <a:pt x="23279100" y="12959086"/>
                  </a:lnTo>
                  <a:cubicBezTo>
                    <a:pt x="23181309" y="13056875"/>
                    <a:pt x="23080980" y="13157206"/>
                    <a:pt x="22970489" y="13267697"/>
                  </a:cubicBezTo>
                  <a:lnTo>
                    <a:pt x="22853650" y="13384536"/>
                  </a:lnTo>
                  <a:lnTo>
                    <a:pt x="7406640" y="13384536"/>
                  </a:lnTo>
                  <a:lnTo>
                    <a:pt x="5834380" y="12843516"/>
                  </a:lnTo>
                  <a:lnTo>
                    <a:pt x="5831840" y="12843516"/>
                  </a:lnTo>
                  <a:cubicBezTo>
                    <a:pt x="5831840" y="12843516"/>
                    <a:pt x="872490" y="12843516"/>
                    <a:pt x="872490" y="12843516"/>
                  </a:cubicBezTo>
                  <a:lnTo>
                    <a:pt x="872490" y="2247906"/>
                  </a:lnTo>
                  <a:lnTo>
                    <a:pt x="330200" y="1869446"/>
                  </a:lnTo>
                  <a:lnTo>
                    <a:pt x="330200" y="871226"/>
                  </a:lnTo>
                  <a:lnTo>
                    <a:pt x="7418070" y="871226"/>
                  </a:lnTo>
                  <a:lnTo>
                    <a:pt x="8992870" y="328936"/>
                  </a:lnTo>
                  <a:lnTo>
                    <a:pt x="15358111" y="328936"/>
                  </a:lnTo>
                  <a:lnTo>
                    <a:pt x="16930370" y="869956"/>
                  </a:lnTo>
                  <a:lnTo>
                    <a:pt x="16932911" y="869956"/>
                  </a:lnTo>
                  <a:cubicBezTo>
                    <a:pt x="16932911" y="869956"/>
                    <a:pt x="24022050" y="869956"/>
                    <a:pt x="24022050" y="869956"/>
                  </a:cubicBezTo>
                  <a:lnTo>
                    <a:pt x="24022050" y="1663706"/>
                  </a:lnTo>
                  <a:close/>
                  <a:moveTo>
                    <a:pt x="24353520" y="1765306"/>
                  </a:moveTo>
                  <a:lnTo>
                    <a:pt x="24353520" y="488956"/>
                  </a:lnTo>
                  <a:cubicBezTo>
                    <a:pt x="24353520" y="284486"/>
                    <a:pt x="24223980" y="99066"/>
                    <a:pt x="24032209" y="29216"/>
                  </a:cubicBezTo>
                  <a:cubicBezTo>
                    <a:pt x="23978870" y="8896"/>
                    <a:pt x="23921720" y="6"/>
                    <a:pt x="23863300" y="6"/>
                  </a:cubicBezTo>
                  <a:lnTo>
                    <a:pt x="9987280" y="6"/>
                  </a:lnTo>
                  <a:lnTo>
                    <a:pt x="490220" y="6"/>
                  </a:lnTo>
                  <a:cubicBezTo>
                    <a:pt x="219710" y="-1264"/>
                    <a:pt x="0" y="218446"/>
                    <a:pt x="0" y="488956"/>
                  </a:cubicBezTo>
                  <a:lnTo>
                    <a:pt x="0" y="1639576"/>
                  </a:lnTo>
                  <a:lnTo>
                    <a:pt x="0" y="13276586"/>
                  </a:lnTo>
                  <a:lnTo>
                    <a:pt x="2540" y="13276586"/>
                  </a:lnTo>
                  <a:cubicBezTo>
                    <a:pt x="17780" y="13420097"/>
                    <a:pt x="95250" y="13548366"/>
                    <a:pt x="215900" y="13630916"/>
                  </a:cubicBezTo>
                  <a:lnTo>
                    <a:pt x="219710" y="13633456"/>
                  </a:lnTo>
                  <a:cubicBezTo>
                    <a:pt x="240030" y="13647425"/>
                    <a:pt x="261620" y="13658856"/>
                    <a:pt x="284480" y="13669016"/>
                  </a:cubicBezTo>
                  <a:cubicBezTo>
                    <a:pt x="349250" y="13698225"/>
                    <a:pt x="417830" y="13713466"/>
                    <a:pt x="488950" y="13713466"/>
                  </a:cubicBezTo>
                  <a:lnTo>
                    <a:pt x="22990811" y="13713466"/>
                  </a:lnTo>
                  <a:lnTo>
                    <a:pt x="23190200" y="13514075"/>
                  </a:lnTo>
                  <a:cubicBezTo>
                    <a:pt x="23305771" y="13398506"/>
                    <a:pt x="23411180" y="13293097"/>
                    <a:pt x="23512780" y="13191497"/>
                  </a:cubicBezTo>
                  <a:lnTo>
                    <a:pt x="23610571" y="13093706"/>
                  </a:lnTo>
                  <a:cubicBezTo>
                    <a:pt x="23804880" y="12899396"/>
                    <a:pt x="23994111" y="12710166"/>
                    <a:pt x="24227791" y="12476486"/>
                  </a:cubicBezTo>
                  <a:lnTo>
                    <a:pt x="24353521" y="12350756"/>
                  </a:lnTo>
                  <a:lnTo>
                    <a:pt x="24353521" y="5020316"/>
                  </a:lnTo>
                  <a:lnTo>
                    <a:pt x="23726141" y="3982726"/>
                  </a:lnTo>
                  <a:lnTo>
                    <a:pt x="23726141" y="2701296"/>
                  </a:lnTo>
                  <a:lnTo>
                    <a:pt x="24353521" y="1765306"/>
                  </a:lnTo>
                  <a:close/>
                  <a:moveTo>
                    <a:pt x="24316689" y="5030476"/>
                  </a:moveTo>
                  <a:lnTo>
                    <a:pt x="24316689" y="12335516"/>
                  </a:lnTo>
                  <a:lnTo>
                    <a:pt x="24202389" y="12449816"/>
                  </a:lnTo>
                  <a:cubicBezTo>
                    <a:pt x="23969979" y="12682226"/>
                    <a:pt x="23780750" y="12872726"/>
                    <a:pt x="23585170" y="13067036"/>
                  </a:cubicBezTo>
                  <a:lnTo>
                    <a:pt x="23487379" y="13164827"/>
                  </a:lnTo>
                  <a:cubicBezTo>
                    <a:pt x="23385779" y="13266427"/>
                    <a:pt x="23280370" y="13371836"/>
                    <a:pt x="23164800" y="13487406"/>
                  </a:cubicBezTo>
                  <a:lnTo>
                    <a:pt x="22976839" y="13675366"/>
                  </a:lnTo>
                  <a:lnTo>
                    <a:pt x="490220" y="13675366"/>
                  </a:lnTo>
                  <a:cubicBezTo>
                    <a:pt x="424180" y="13675366"/>
                    <a:pt x="360680" y="13661397"/>
                    <a:pt x="300990" y="13633456"/>
                  </a:cubicBezTo>
                  <a:cubicBezTo>
                    <a:pt x="280670" y="13623297"/>
                    <a:pt x="260350" y="13613136"/>
                    <a:pt x="241300" y="13600436"/>
                  </a:cubicBezTo>
                  <a:lnTo>
                    <a:pt x="237490" y="13597897"/>
                  </a:lnTo>
                  <a:cubicBezTo>
                    <a:pt x="121920" y="13519156"/>
                    <a:pt x="49530" y="13394697"/>
                    <a:pt x="39370" y="13254997"/>
                  </a:cubicBezTo>
                  <a:lnTo>
                    <a:pt x="39370" y="13237216"/>
                  </a:lnTo>
                  <a:lnTo>
                    <a:pt x="38100" y="13237216"/>
                  </a:lnTo>
                  <a:lnTo>
                    <a:pt x="38100" y="1710696"/>
                  </a:lnTo>
                  <a:cubicBezTo>
                    <a:pt x="38100" y="1710696"/>
                    <a:pt x="38100" y="488956"/>
                    <a:pt x="38100" y="488956"/>
                  </a:cubicBezTo>
                  <a:cubicBezTo>
                    <a:pt x="38100" y="240036"/>
                    <a:pt x="241300" y="36836"/>
                    <a:pt x="490220" y="36836"/>
                  </a:cubicBezTo>
                  <a:lnTo>
                    <a:pt x="9697720" y="36836"/>
                  </a:lnTo>
                  <a:cubicBezTo>
                    <a:pt x="9697720" y="36836"/>
                    <a:pt x="23864570" y="36836"/>
                    <a:pt x="23864570" y="36836"/>
                  </a:cubicBezTo>
                  <a:cubicBezTo>
                    <a:pt x="23917911" y="36836"/>
                    <a:pt x="23969980" y="45726"/>
                    <a:pt x="24019511" y="64776"/>
                  </a:cubicBezTo>
                  <a:cubicBezTo>
                    <a:pt x="24197311" y="129546"/>
                    <a:pt x="24315420" y="299726"/>
                    <a:pt x="24315420" y="488956"/>
                  </a:cubicBezTo>
                  <a:lnTo>
                    <a:pt x="24315420" y="1753876"/>
                  </a:lnTo>
                  <a:lnTo>
                    <a:pt x="23688039" y="2689866"/>
                  </a:lnTo>
                  <a:lnTo>
                    <a:pt x="23688039" y="3994156"/>
                  </a:lnTo>
                  <a:lnTo>
                    <a:pt x="24315420" y="5031746"/>
                  </a:lnTo>
                  <a:close/>
                </a:path>
              </a:pathLst>
            </a:custGeom>
            <a:solidFill>
              <a:srgbClr val="345C7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47572" y="1407795"/>
            <a:ext cx="767602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Bölgesel ve Küresel Siyasal Etki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4112" y="1070292"/>
            <a:ext cx="7993968" cy="829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Güney Kore, kültür </a:t>
            </a: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ihracatını yumuşak güç (soft power) aracı olarak kullanarak Doğu Asya’da Japonya ve Çin karşısında algısal rekabet üstünlüğü sağlamıştır.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Hallyu içerikleri, Güney Kore’nin demokratik, modern ve teknolojik bir ülke imajını güçlendirerek dış politika söylemini desteklemiştir.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K-pop ve Kore dizileri, Güneydoğu Asya, Orta Doğu ve Latin Amerika’da Güney Kore’ye yönelik kamu diplomasisini güçlendirmiştir.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Kültürel popülerlik, Güney Kore markalarına (Samsung, Hyundai, LG vb.) yönelik tüketici güvenini ve siyasi sempatiyi artırmıştır.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Kültür endüstrisi, Güney Kore’nin ABD ve Avrupa ile ilişkilerinde askeri olmayan etki alanı oluşturmasına katkı sağlamıştır.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Hükümet destekli kültürel etkinlikler ve festivaller, Güney Kore’nin uluslararası örgütlerde görünürlüğünü ve pazarlık gücünü artırmıştır.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47572" y="850716"/>
            <a:ext cx="6144768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Devlet Destek Mekanizmaları</a:t>
            </a:r>
          </a:p>
        </p:txBody>
      </p:sp>
      <p:sp>
        <p:nvSpPr>
          <p:cNvPr name="Freeform 5" id="5" descr="Banka"/>
          <p:cNvSpPr/>
          <p:nvPr/>
        </p:nvSpPr>
        <p:spPr>
          <a:xfrm flipH="false" flipV="false" rot="0">
            <a:off x="1249318" y="4192381"/>
            <a:ext cx="4439355" cy="4439355"/>
          </a:xfrm>
          <a:custGeom>
            <a:avLst/>
            <a:gdLst/>
            <a:ahLst/>
            <a:cxnLst/>
            <a:rect r="r" b="b" t="t" l="l"/>
            <a:pathLst>
              <a:path h="4439355" w="4439355">
                <a:moveTo>
                  <a:pt x="0" y="0"/>
                </a:moveTo>
                <a:lnTo>
                  <a:pt x="4439355" y="0"/>
                </a:lnTo>
                <a:lnTo>
                  <a:pt x="4439355" y="4439355"/>
                </a:lnTo>
                <a:lnTo>
                  <a:pt x="0" y="4439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392020">
            <a:off x="3786016" y="5168198"/>
            <a:ext cx="8193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456066" y="831666"/>
            <a:ext cx="8691372" cy="837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Mali destekler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Devlet fonları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Düşük faizli krediler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Vergi teşvikleri</a:t>
            </a:r>
          </a:p>
          <a:p>
            <a:pPr algn="l" marL="542925" indent="-271462" lvl="1">
              <a:lnSpc>
                <a:spcPts val="3960"/>
              </a:lnSpc>
            </a:pPr>
          </a:p>
          <a:p>
            <a:pPr algn="l" marL="542925" indent="-271462" lvl="1">
              <a:lnSpc>
                <a:spcPts val="3960"/>
              </a:lnSpc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Kurumsal destekler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Kültür endüstrisine özel kamu kurumları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İhracat destek programları</a:t>
            </a:r>
          </a:p>
          <a:p>
            <a:pPr algn="l" marL="542925" indent="-271462" lvl="1">
              <a:lnSpc>
                <a:spcPts val="3960"/>
              </a:lnSpc>
            </a:pPr>
          </a:p>
          <a:p>
            <a:pPr algn="l" marL="542925" indent="-271462" lvl="1">
              <a:lnSpc>
                <a:spcPts val="3960"/>
              </a:lnSpc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Sosyal ve idari kolaylıklar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Askerlik ertelemesi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Uluslararası faaliyetlerde bürokratik kolaylıklar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24682" y="3787819"/>
            <a:ext cx="3348359" cy="4557786"/>
            <a:chOff x="0" y="0"/>
            <a:chExt cx="6350000" cy="86436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6A6F8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0" t="-1567" r="0" b="-156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81014" y="3787819"/>
            <a:ext cx="3348359" cy="4557786"/>
            <a:chOff x="0" y="0"/>
            <a:chExt cx="6350000" cy="86436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6A6F8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5"/>
              <a:stretch>
                <a:fillRect l="0" t="-3484" r="0" b="-348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737346" y="3837981"/>
            <a:ext cx="3348359" cy="4557786"/>
            <a:chOff x="0" y="0"/>
            <a:chExt cx="6350000" cy="86436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6A6F8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6"/>
              <a:stretch>
                <a:fillRect l="0" t="-2992" r="0" b="-299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314960" y="3837981"/>
            <a:ext cx="3348359" cy="4557786"/>
            <a:chOff x="0" y="0"/>
            <a:chExt cx="6350000" cy="86436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6A6F8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7"/>
              <a:stretch>
                <a:fillRect l="0" t="-2772" r="0" b="-277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6955" y="8183951"/>
            <a:ext cx="2343813" cy="736699"/>
            <a:chOff x="0" y="0"/>
            <a:chExt cx="588026" cy="184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8026" cy="184826"/>
            </a:xfrm>
            <a:custGeom>
              <a:avLst/>
              <a:gdLst/>
              <a:ahLst/>
              <a:cxnLst/>
              <a:rect r="r" b="b" t="t" l="l"/>
              <a:pathLst>
                <a:path h="184826" w="588026">
                  <a:moveTo>
                    <a:pt x="92413" y="0"/>
                  </a:moveTo>
                  <a:lnTo>
                    <a:pt x="495613" y="0"/>
                  </a:lnTo>
                  <a:cubicBezTo>
                    <a:pt x="546651" y="0"/>
                    <a:pt x="588026" y="41375"/>
                    <a:pt x="588026" y="92413"/>
                  </a:cubicBezTo>
                  <a:lnTo>
                    <a:pt x="588026" y="92413"/>
                  </a:lnTo>
                  <a:cubicBezTo>
                    <a:pt x="588026" y="116923"/>
                    <a:pt x="578289" y="140428"/>
                    <a:pt x="560959" y="157759"/>
                  </a:cubicBezTo>
                  <a:cubicBezTo>
                    <a:pt x="543628" y="175090"/>
                    <a:pt x="520122" y="184826"/>
                    <a:pt x="495613" y="184826"/>
                  </a:cubicBezTo>
                  <a:lnTo>
                    <a:pt x="92413" y="184826"/>
                  </a:lnTo>
                  <a:cubicBezTo>
                    <a:pt x="41375" y="184826"/>
                    <a:pt x="0" y="143451"/>
                    <a:pt x="0" y="92413"/>
                  </a:cubicBezTo>
                  <a:lnTo>
                    <a:pt x="0" y="92413"/>
                  </a:lnTo>
                  <a:cubicBezTo>
                    <a:pt x="0" y="41375"/>
                    <a:pt x="41375" y="0"/>
                    <a:pt x="92413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88026" cy="24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BFCF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2005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83287" y="8183951"/>
            <a:ext cx="2343813" cy="736699"/>
            <a:chOff x="0" y="0"/>
            <a:chExt cx="588026" cy="184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8026" cy="184826"/>
            </a:xfrm>
            <a:custGeom>
              <a:avLst/>
              <a:gdLst/>
              <a:ahLst/>
              <a:cxnLst/>
              <a:rect r="r" b="b" t="t" l="l"/>
              <a:pathLst>
                <a:path h="184826" w="588026">
                  <a:moveTo>
                    <a:pt x="92413" y="0"/>
                  </a:moveTo>
                  <a:lnTo>
                    <a:pt x="495613" y="0"/>
                  </a:lnTo>
                  <a:cubicBezTo>
                    <a:pt x="546651" y="0"/>
                    <a:pt x="588026" y="41375"/>
                    <a:pt x="588026" y="92413"/>
                  </a:cubicBezTo>
                  <a:lnTo>
                    <a:pt x="588026" y="92413"/>
                  </a:lnTo>
                  <a:cubicBezTo>
                    <a:pt x="588026" y="116923"/>
                    <a:pt x="578289" y="140428"/>
                    <a:pt x="560959" y="157759"/>
                  </a:cubicBezTo>
                  <a:cubicBezTo>
                    <a:pt x="543628" y="175090"/>
                    <a:pt x="520122" y="184826"/>
                    <a:pt x="495613" y="184826"/>
                  </a:cubicBezTo>
                  <a:lnTo>
                    <a:pt x="92413" y="184826"/>
                  </a:lnTo>
                  <a:cubicBezTo>
                    <a:pt x="41375" y="184826"/>
                    <a:pt x="0" y="143451"/>
                    <a:pt x="0" y="92413"/>
                  </a:cubicBezTo>
                  <a:lnTo>
                    <a:pt x="0" y="92413"/>
                  </a:lnTo>
                  <a:cubicBezTo>
                    <a:pt x="0" y="41375"/>
                    <a:pt x="41375" y="0"/>
                    <a:pt x="92413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88026" cy="24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BFCF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2010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39619" y="8183951"/>
            <a:ext cx="2343813" cy="736699"/>
            <a:chOff x="0" y="0"/>
            <a:chExt cx="588026" cy="184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8026" cy="184826"/>
            </a:xfrm>
            <a:custGeom>
              <a:avLst/>
              <a:gdLst/>
              <a:ahLst/>
              <a:cxnLst/>
              <a:rect r="r" b="b" t="t" l="l"/>
              <a:pathLst>
                <a:path h="184826" w="588026">
                  <a:moveTo>
                    <a:pt x="92413" y="0"/>
                  </a:moveTo>
                  <a:lnTo>
                    <a:pt x="495613" y="0"/>
                  </a:lnTo>
                  <a:cubicBezTo>
                    <a:pt x="546651" y="0"/>
                    <a:pt x="588026" y="41375"/>
                    <a:pt x="588026" y="92413"/>
                  </a:cubicBezTo>
                  <a:lnTo>
                    <a:pt x="588026" y="92413"/>
                  </a:lnTo>
                  <a:cubicBezTo>
                    <a:pt x="588026" y="116923"/>
                    <a:pt x="578289" y="140428"/>
                    <a:pt x="560959" y="157759"/>
                  </a:cubicBezTo>
                  <a:cubicBezTo>
                    <a:pt x="543628" y="175090"/>
                    <a:pt x="520122" y="184826"/>
                    <a:pt x="495613" y="184826"/>
                  </a:cubicBezTo>
                  <a:lnTo>
                    <a:pt x="92413" y="184826"/>
                  </a:lnTo>
                  <a:cubicBezTo>
                    <a:pt x="41375" y="184826"/>
                    <a:pt x="0" y="143451"/>
                    <a:pt x="0" y="92413"/>
                  </a:cubicBezTo>
                  <a:lnTo>
                    <a:pt x="0" y="92413"/>
                  </a:lnTo>
                  <a:cubicBezTo>
                    <a:pt x="0" y="41375"/>
                    <a:pt x="41375" y="0"/>
                    <a:pt x="92413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88026" cy="24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BFCF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2011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17233" y="8183951"/>
            <a:ext cx="2343813" cy="736699"/>
            <a:chOff x="0" y="0"/>
            <a:chExt cx="588026" cy="1848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88026" cy="184826"/>
            </a:xfrm>
            <a:custGeom>
              <a:avLst/>
              <a:gdLst/>
              <a:ahLst/>
              <a:cxnLst/>
              <a:rect r="r" b="b" t="t" l="l"/>
              <a:pathLst>
                <a:path h="184826" w="588026">
                  <a:moveTo>
                    <a:pt x="92413" y="0"/>
                  </a:moveTo>
                  <a:lnTo>
                    <a:pt x="495613" y="0"/>
                  </a:lnTo>
                  <a:cubicBezTo>
                    <a:pt x="546651" y="0"/>
                    <a:pt x="588026" y="41375"/>
                    <a:pt x="588026" y="92413"/>
                  </a:cubicBezTo>
                  <a:lnTo>
                    <a:pt x="588026" y="92413"/>
                  </a:lnTo>
                  <a:cubicBezTo>
                    <a:pt x="588026" y="116923"/>
                    <a:pt x="578289" y="140428"/>
                    <a:pt x="560959" y="157759"/>
                  </a:cubicBezTo>
                  <a:cubicBezTo>
                    <a:pt x="543628" y="175090"/>
                    <a:pt x="520122" y="184826"/>
                    <a:pt x="495613" y="184826"/>
                  </a:cubicBezTo>
                  <a:lnTo>
                    <a:pt x="92413" y="184826"/>
                  </a:lnTo>
                  <a:cubicBezTo>
                    <a:pt x="41375" y="184826"/>
                    <a:pt x="0" y="143451"/>
                    <a:pt x="0" y="92413"/>
                  </a:cubicBezTo>
                  <a:lnTo>
                    <a:pt x="0" y="92413"/>
                  </a:lnTo>
                  <a:cubicBezTo>
                    <a:pt x="0" y="41375"/>
                    <a:pt x="41375" y="0"/>
                    <a:pt x="92413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88026" cy="24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BFCF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2014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1295285"/>
            <a:ext cx="16230600" cy="1073928"/>
            <a:chOff x="0" y="0"/>
            <a:chExt cx="4274726" cy="2828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74726" cy="282845"/>
            </a:xfrm>
            <a:custGeom>
              <a:avLst/>
              <a:gdLst/>
              <a:ahLst/>
              <a:cxnLst/>
              <a:rect r="r" b="b" t="t" l="l"/>
              <a:pathLst>
                <a:path h="28284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8518"/>
                  </a:lnTo>
                  <a:cubicBezTo>
                    <a:pt x="4274726" y="271954"/>
                    <a:pt x="4263834" y="282845"/>
                    <a:pt x="4250399" y="282845"/>
                  </a:cubicBezTo>
                  <a:lnTo>
                    <a:pt x="24327" y="282845"/>
                  </a:lnTo>
                  <a:cubicBezTo>
                    <a:pt x="10891" y="282845"/>
                    <a:pt x="0" y="271954"/>
                    <a:pt x="0" y="25851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4274726" cy="359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AFAF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Kültür İhracatında Yükselen Güç: Türkiye Cumhuriyeti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2828" y="2376639"/>
            <a:ext cx="2023272" cy="617098"/>
          </a:xfrm>
          <a:custGeom>
            <a:avLst/>
            <a:gdLst/>
            <a:ahLst/>
            <a:cxnLst/>
            <a:rect r="r" b="b" t="t" l="l"/>
            <a:pathLst>
              <a:path h="617098" w="2023272">
                <a:moveTo>
                  <a:pt x="0" y="0"/>
                </a:moveTo>
                <a:lnTo>
                  <a:pt x="2023272" y="0"/>
                </a:lnTo>
                <a:lnTo>
                  <a:pt x="2023272" y="617098"/>
                </a:lnTo>
                <a:lnTo>
                  <a:pt x="0" y="61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6293" y="6529289"/>
            <a:ext cx="2004337" cy="1087353"/>
          </a:xfrm>
          <a:custGeom>
            <a:avLst/>
            <a:gdLst/>
            <a:ahLst/>
            <a:cxnLst/>
            <a:rect r="r" b="b" t="t" l="l"/>
            <a:pathLst>
              <a:path h="1087353" w="2004337">
                <a:moveTo>
                  <a:pt x="0" y="0"/>
                </a:moveTo>
                <a:lnTo>
                  <a:pt x="2004337" y="0"/>
                </a:lnTo>
                <a:lnTo>
                  <a:pt x="2004337" y="1087353"/>
                </a:lnTo>
                <a:lnTo>
                  <a:pt x="0" y="108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0142" y="6157544"/>
            <a:ext cx="2417858" cy="743491"/>
          </a:xfrm>
          <a:custGeom>
            <a:avLst/>
            <a:gdLst/>
            <a:ahLst/>
            <a:cxnLst/>
            <a:rect r="r" b="b" t="t" l="l"/>
            <a:pathLst>
              <a:path h="743491" w="2417858">
                <a:moveTo>
                  <a:pt x="0" y="0"/>
                </a:moveTo>
                <a:lnTo>
                  <a:pt x="2417858" y="0"/>
                </a:lnTo>
                <a:lnTo>
                  <a:pt x="2417858" y="743491"/>
                </a:lnTo>
                <a:lnTo>
                  <a:pt x="0" y="743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7380708">
            <a:off x="3757053" y="2101540"/>
            <a:ext cx="1890943" cy="567283"/>
          </a:xfrm>
          <a:custGeom>
            <a:avLst/>
            <a:gdLst/>
            <a:ahLst/>
            <a:cxnLst/>
            <a:rect r="r" b="b" t="t" l="l"/>
            <a:pathLst>
              <a:path h="567283" w="1890943">
                <a:moveTo>
                  <a:pt x="0" y="567283"/>
                </a:moveTo>
                <a:lnTo>
                  <a:pt x="1890943" y="567283"/>
                </a:lnTo>
                <a:lnTo>
                  <a:pt x="1890943" y="0"/>
                </a:lnTo>
                <a:lnTo>
                  <a:pt x="0" y="0"/>
                </a:lnTo>
                <a:lnTo>
                  <a:pt x="0" y="56728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37994" y="623353"/>
            <a:ext cx="10907410" cy="728739"/>
            <a:chOff x="0" y="0"/>
            <a:chExt cx="2872734" cy="1919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2734" cy="191931"/>
            </a:xfrm>
            <a:custGeom>
              <a:avLst/>
              <a:gdLst/>
              <a:ahLst/>
              <a:cxnLst/>
              <a:rect r="r" b="b" t="t" l="l"/>
              <a:pathLst>
                <a:path h="191931" w="2872734">
                  <a:moveTo>
                    <a:pt x="35489" y="0"/>
                  </a:moveTo>
                  <a:lnTo>
                    <a:pt x="2837244" y="0"/>
                  </a:lnTo>
                  <a:cubicBezTo>
                    <a:pt x="2846657" y="0"/>
                    <a:pt x="2855683" y="3739"/>
                    <a:pt x="2862339" y="10395"/>
                  </a:cubicBezTo>
                  <a:cubicBezTo>
                    <a:pt x="2868994" y="17050"/>
                    <a:pt x="2872734" y="26077"/>
                    <a:pt x="2872734" y="35489"/>
                  </a:cubicBezTo>
                  <a:lnTo>
                    <a:pt x="2872734" y="156442"/>
                  </a:lnTo>
                  <a:cubicBezTo>
                    <a:pt x="2872734" y="176042"/>
                    <a:pt x="2856844" y="191931"/>
                    <a:pt x="2837244" y="191931"/>
                  </a:cubicBezTo>
                  <a:lnTo>
                    <a:pt x="35489" y="191931"/>
                  </a:lnTo>
                  <a:cubicBezTo>
                    <a:pt x="26077" y="191931"/>
                    <a:pt x="17050" y="188192"/>
                    <a:pt x="10395" y="181537"/>
                  </a:cubicBezTo>
                  <a:cubicBezTo>
                    <a:pt x="3739" y="174881"/>
                    <a:pt x="0" y="165854"/>
                    <a:pt x="0" y="156442"/>
                  </a:cubicBezTo>
                  <a:lnTo>
                    <a:pt x="0" y="35489"/>
                  </a:lnTo>
                  <a:cubicBezTo>
                    <a:pt x="0" y="26077"/>
                    <a:pt x="3739" y="17050"/>
                    <a:pt x="10395" y="10395"/>
                  </a:cubicBezTo>
                  <a:cubicBezTo>
                    <a:pt x="17050" y="3739"/>
                    <a:pt x="26077" y="0"/>
                    <a:pt x="35489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2872734" cy="296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7884164" y="2286561"/>
            <a:ext cx="1741359" cy="522408"/>
          </a:xfrm>
          <a:custGeom>
            <a:avLst/>
            <a:gdLst/>
            <a:ahLst/>
            <a:cxnLst/>
            <a:rect r="r" b="b" t="t" l="l"/>
            <a:pathLst>
              <a:path h="522408" w="1741359">
                <a:moveTo>
                  <a:pt x="0" y="0"/>
                </a:moveTo>
                <a:lnTo>
                  <a:pt x="1741359" y="0"/>
                </a:lnTo>
                <a:lnTo>
                  <a:pt x="1741359" y="522408"/>
                </a:lnTo>
                <a:lnTo>
                  <a:pt x="0" y="522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94043">
            <a:off x="12172914" y="2086227"/>
            <a:ext cx="1936078" cy="580823"/>
          </a:xfrm>
          <a:custGeom>
            <a:avLst/>
            <a:gdLst/>
            <a:ahLst/>
            <a:cxnLst/>
            <a:rect r="r" b="b" t="t" l="l"/>
            <a:pathLst>
              <a:path h="580823" w="1936078">
                <a:moveTo>
                  <a:pt x="0" y="0"/>
                </a:moveTo>
                <a:lnTo>
                  <a:pt x="1936077" y="0"/>
                </a:lnTo>
                <a:lnTo>
                  <a:pt x="1936077" y="580823"/>
                </a:lnTo>
                <a:lnTo>
                  <a:pt x="0" y="580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9992" y="3234405"/>
            <a:ext cx="4587786" cy="727656"/>
            <a:chOff x="0" y="0"/>
            <a:chExt cx="1208306" cy="1916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8306" cy="191646"/>
            </a:xfrm>
            <a:custGeom>
              <a:avLst/>
              <a:gdLst/>
              <a:ahLst/>
              <a:cxnLst/>
              <a:rect r="r" b="b" t="t" l="l"/>
              <a:pathLst>
                <a:path h="191646" w="1208306">
                  <a:moveTo>
                    <a:pt x="84375" y="0"/>
                  </a:moveTo>
                  <a:lnTo>
                    <a:pt x="1123930" y="0"/>
                  </a:lnTo>
                  <a:cubicBezTo>
                    <a:pt x="1170530" y="0"/>
                    <a:pt x="1208306" y="37776"/>
                    <a:pt x="1208306" y="84375"/>
                  </a:cubicBezTo>
                  <a:lnTo>
                    <a:pt x="1208306" y="107271"/>
                  </a:lnTo>
                  <a:cubicBezTo>
                    <a:pt x="1208306" y="153870"/>
                    <a:pt x="1170530" y="191646"/>
                    <a:pt x="1123930" y="191646"/>
                  </a:cubicBezTo>
                  <a:lnTo>
                    <a:pt x="84375" y="191646"/>
                  </a:lnTo>
                  <a:cubicBezTo>
                    <a:pt x="37776" y="191646"/>
                    <a:pt x="0" y="153870"/>
                    <a:pt x="0" y="107271"/>
                  </a:cubicBezTo>
                  <a:lnTo>
                    <a:pt x="0" y="84375"/>
                  </a:lnTo>
                  <a:cubicBezTo>
                    <a:pt x="0" y="37776"/>
                    <a:pt x="37776" y="0"/>
                    <a:pt x="8437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208306" cy="296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65419" y="3241046"/>
            <a:ext cx="4674211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Yayın hakları, lisans, telif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97703" y="3315460"/>
            <a:ext cx="3850758" cy="597960"/>
            <a:chOff x="0" y="0"/>
            <a:chExt cx="1014191" cy="1574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4191" cy="157487"/>
            </a:xfrm>
            <a:custGeom>
              <a:avLst/>
              <a:gdLst/>
              <a:ahLst/>
              <a:cxnLst/>
              <a:rect r="r" b="b" t="t" l="l"/>
              <a:pathLst>
                <a:path h="157487" w="1014191">
                  <a:moveTo>
                    <a:pt x="78744" y="0"/>
                  </a:moveTo>
                  <a:lnTo>
                    <a:pt x="935448" y="0"/>
                  </a:lnTo>
                  <a:cubicBezTo>
                    <a:pt x="978937" y="0"/>
                    <a:pt x="1014191" y="35255"/>
                    <a:pt x="1014191" y="78744"/>
                  </a:cubicBezTo>
                  <a:lnTo>
                    <a:pt x="1014191" y="78744"/>
                  </a:lnTo>
                  <a:cubicBezTo>
                    <a:pt x="1014191" y="99628"/>
                    <a:pt x="1005895" y="119657"/>
                    <a:pt x="991128" y="134424"/>
                  </a:cubicBezTo>
                  <a:cubicBezTo>
                    <a:pt x="976361" y="149191"/>
                    <a:pt x="956332" y="157487"/>
                    <a:pt x="935448" y="157487"/>
                  </a:cubicBezTo>
                  <a:lnTo>
                    <a:pt x="78744" y="157487"/>
                  </a:lnTo>
                  <a:cubicBezTo>
                    <a:pt x="35255" y="157487"/>
                    <a:pt x="0" y="122233"/>
                    <a:pt x="0" y="78744"/>
                  </a:cubicBezTo>
                  <a:lnTo>
                    <a:pt x="0" y="78744"/>
                  </a:lnTo>
                  <a:cubicBezTo>
                    <a:pt x="0" y="35255"/>
                    <a:pt x="35255" y="0"/>
                    <a:pt x="78744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014191" cy="26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58000" y="3773430"/>
            <a:ext cx="3486464" cy="727656"/>
            <a:chOff x="0" y="0"/>
            <a:chExt cx="918246" cy="1916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8246" cy="191646"/>
            </a:xfrm>
            <a:custGeom>
              <a:avLst/>
              <a:gdLst/>
              <a:ahLst/>
              <a:cxnLst/>
              <a:rect r="r" b="b" t="t" l="l"/>
              <a:pathLst>
                <a:path h="191646" w="918246">
                  <a:moveTo>
                    <a:pt x="95823" y="0"/>
                  </a:moveTo>
                  <a:lnTo>
                    <a:pt x="822423" y="0"/>
                  </a:lnTo>
                  <a:cubicBezTo>
                    <a:pt x="875344" y="0"/>
                    <a:pt x="918246" y="42901"/>
                    <a:pt x="918246" y="95823"/>
                  </a:cubicBezTo>
                  <a:lnTo>
                    <a:pt x="918246" y="95823"/>
                  </a:lnTo>
                  <a:cubicBezTo>
                    <a:pt x="918246" y="121237"/>
                    <a:pt x="908150" y="145610"/>
                    <a:pt x="890180" y="163580"/>
                  </a:cubicBezTo>
                  <a:cubicBezTo>
                    <a:pt x="872209" y="181550"/>
                    <a:pt x="847837" y="191646"/>
                    <a:pt x="822423" y="191646"/>
                  </a:cubicBezTo>
                  <a:lnTo>
                    <a:pt x="95823" y="191646"/>
                  </a:lnTo>
                  <a:cubicBezTo>
                    <a:pt x="42901" y="191646"/>
                    <a:pt x="0" y="148745"/>
                    <a:pt x="0" y="95823"/>
                  </a:cubicBezTo>
                  <a:lnTo>
                    <a:pt x="0" y="95823"/>
                  </a:lnTo>
                  <a:cubicBezTo>
                    <a:pt x="0" y="42901"/>
                    <a:pt x="42901" y="0"/>
                    <a:pt x="95823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918246" cy="296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475664" y="614362"/>
            <a:ext cx="1055835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Film Endüstrisinin Ticari Ürün Olarak Sunumu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65323" y="3285094"/>
            <a:ext cx="3820771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Sinema, gişe gelirleri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39630" y="3780070"/>
            <a:ext cx="3699797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Dijital platformlar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05861"/>
            <a:ext cx="16230600" cy="7949437"/>
          </a:xfrm>
          <a:custGeom>
            <a:avLst/>
            <a:gdLst/>
            <a:ahLst/>
            <a:cxnLst/>
            <a:rect r="r" b="b" t="t" l="l"/>
            <a:pathLst>
              <a:path h="7949437" w="16230600">
                <a:moveTo>
                  <a:pt x="0" y="0"/>
                </a:moveTo>
                <a:lnTo>
                  <a:pt x="16230600" y="0"/>
                </a:lnTo>
                <a:lnTo>
                  <a:pt x="16230600" y="7949437"/>
                </a:lnTo>
                <a:lnTo>
                  <a:pt x="0" y="794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8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51910" y="5726359"/>
            <a:ext cx="3230200" cy="1025864"/>
            <a:chOff x="0" y="0"/>
            <a:chExt cx="764634" cy="2428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4634" cy="242837"/>
            </a:xfrm>
            <a:custGeom>
              <a:avLst/>
              <a:gdLst/>
              <a:ahLst/>
              <a:cxnLst/>
              <a:rect r="r" b="b" t="t" l="l"/>
              <a:pathLst>
                <a:path h="242837" w="764634">
                  <a:moveTo>
                    <a:pt x="121418" y="0"/>
                  </a:moveTo>
                  <a:lnTo>
                    <a:pt x="643216" y="0"/>
                  </a:lnTo>
                  <a:cubicBezTo>
                    <a:pt x="675418" y="0"/>
                    <a:pt x="706301" y="12792"/>
                    <a:pt x="729071" y="35563"/>
                  </a:cubicBezTo>
                  <a:cubicBezTo>
                    <a:pt x="751842" y="58333"/>
                    <a:pt x="764634" y="89216"/>
                    <a:pt x="764634" y="121418"/>
                  </a:cubicBezTo>
                  <a:lnTo>
                    <a:pt x="764634" y="121418"/>
                  </a:lnTo>
                  <a:cubicBezTo>
                    <a:pt x="764634" y="188476"/>
                    <a:pt x="710273" y="242837"/>
                    <a:pt x="643216" y="242837"/>
                  </a:cubicBezTo>
                  <a:lnTo>
                    <a:pt x="121418" y="242837"/>
                  </a:lnTo>
                  <a:cubicBezTo>
                    <a:pt x="54361" y="242837"/>
                    <a:pt x="0" y="188476"/>
                    <a:pt x="0" y="121418"/>
                  </a:cubicBezTo>
                  <a:lnTo>
                    <a:pt x="0" y="121418"/>
                  </a:lnTo>
                  <a:cubicBezTo>
                    <a:pt x="0" y="54361"/>
                    <a:pt x="54361" y="0"/>
                    <a:pt x="121418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64634" cy="299987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Kırılma Noktası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780050" y="5222376"/>
            <a:ext cx="1710843" cy="2354166"/>
            <a:chOff x="0" y="0"/>
            <a:chExt cx="1854200" cy="2551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5"/>
              <a:stretch>
                <a:fillRect l="-78" t="0" r="-7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805465" y="4778261"/>
            <a:ext cx="1710843" cy="2354166"/>
            <a:chOff x="0" y="0"/>
            <a:chExt cx="1854200" cy="25514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6"/>
              <a:stretch>
                <a:fillRect l="-2824" t="0" r="-2824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834241" y="4655725"/>
            <a:ext cx="1710843" cy="2354166"/>
            <a:chOff x="0" y="0"/>
            <a:chExt cx="1854200" cy="25514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7"/>
              <a:stretch>
                <a:fillRect l="-78" t="0" r="-78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863016" y="4515424"/>
            <a:ext cx="1710843" cy="2354166"/>
            <a:chOff x="0" y="0"/>
            <a:chExt cx="1854200" cy="25514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8"/>
              <a:stretch>
                <a:fillRect l="-4808" t="0" r="-4808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891792" y="3926598"/>
            <a:ext cx="1710843" cy="2354166"/>
            <a:chOff x="0" y="0"/>
            <a:chExt cx="1854200" cy="25514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9"/>
              <a:stretch>
                <a:fillRect l="-902" t="0" r="-902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1920568" y="2868210"/>
            <a:ext cx="1710843" cy="2354166"/>
            <a:chOff x="0" y="0"/>
            <a:chExt cx="1854200" cy="255143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10"/>
              <a:stretch>
                <a:fillRect l="-2550" t="0" r="-255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3932387" y="763741"/>
            <a:ext cx="1710843" cy="2354166"/>
            <a:chOff x="0" y="0"/>
            <a:chExt cx="1854200" cy="25514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11"/>
              <a:stretch>
                <a:fillRect l="-1359" t="0" r="-1359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49" id="49"/>
          <p:cNvGrpSpPr/>
          <p:nvPr/>
        </p:nvGrpSpPr>
        <p:grpSpPr>
          <a:xfrm rot="-5400000">
            <a:off x="-1445156" y="4630568"/>
            <a:ext cx="4795899" cy="1025864"/>
            <a:chOff x="0" y="0"/>
            <a:chExt cx="1135257" cy="24283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35257" cy="242837"/>
            </a:xfrm>
            <a:custGeom>
              <a:avLst/>
              <a:gdLst/>
              <a:ahLst/>
              <a:cxnLst/>
              <a:rect r="r" b="b" t="t" l="l"/>
              <a:pathLst>
                <a:path h="242837" w="1135257">
                  <a:moveTo>
                    <a:pt x="82328" y="0"/>
                  </a:moveTo>
                  <a:lnTo>
                    <a:pt x="1052929" y="0"/>
                  </a:lnTo>
                  <a:cubicBezTo>
                    <a:pt x="1098398" y="0"/>
                    <a:pt x="1135257" y="36860"/>
                    <a:pt x="1135257" y="82328"/>
                  </a:cubicBezTo>
                  <a:lnTo>
                    <a:pt x="1135257" y="160508"/>
                  </a:lnTo>
                  <a:cubicBezTo>
                    <a:pt x="1135257" y="205977"/>
                    <a:pt x="1098398" y="242837"/>
                    <a:pt x="1052929" y="242837"/>
                  </a:cubicBezTo>
                  <a:lnTo>
                    <a:pt x="82328" y="242837"/>
                  </a:lnTo>
                  <a:cubicBezTo>
                    <a:pt x="36860" y="242837"/>
                    <a:pt x="0" y="205977"/>
                    <a:pt x="0" y="160508"/>
                  </a:cubicBezTo>
                  <a:lnTo>
                    <a:pt x="0" y="82328"/>
                  </a:lnTo>
                  <a:cubicBezTo>
                    <a:pt x="0" y="36860"/>
                    <a:pt x="36860" y="0"/>
                    <a:pt x="82328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1135257" cy="299987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Sektördeki Dizi Sayısı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52793" y="8923020"/>
            <a:ext cx="1284015" cy="529267"/>
            <a:chOff x="0" y="0"/>
            <a:chExt cx="303945" cy="12528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03945" cy="125285"/>
            </a:xfrm>
            <a:custGeom>
              <a:avLst/>
              <a:gdLst/>
              <a:ahLst/>
              <a:cxnLst/>
              <a:rect r="r" b="b" t="t" l="l"/>
              <a:pathLst>
                <a:path h="125285" w="303945">
                  <a:moveTo>
                    <a:pt x="62642" y="0"/>
                  </a:moveTo>
                  <a:lnTo>
                    <a:pt x="241302" y="0"/>
                  </a:lnTo>
                  <a:cubicBezTo>
                    <a:pt x="275899" y="0"/>
                    <a:pt x="303945" y="28046"/>
                    <a:pt x="303945" y="62642"/>
                  </a:cubicBezTo>
                  <a:lnTo>
                    <a:pt x="303945" y="62642"/>
                  </a:lnTo>
                  <a:cubicBezTo>
                    <a:pt x="303945" y="97239"/>
                    <a:pt x="275899" y="125285"/>
                    <a:pt x="241302" y="125285"/>
                  </a:cubicBezTo>
                  <a:lnTo>
                    <a:pt x="62642" y="125285"/>
                  </a:lnTo>
                  <a:cubicBezTo>
                    <a:pt x="28046" y="125285"/>
                    <a:pt x="0" y="97239"/>
                    <a:pt x="0" y="62642"/>
                  </a:cubicBezTo>
                  <a:lnTo>
                    <a:pt x="0" y="62642"/>
                  </a:lnTo>
                  <a:cubicBezTo>
                    <a:pt x="0" y="28046"/>
                    <a:pt x="28046" y="0"/>
                    <a:pt x="62642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303945" cy="172910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2005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874300" y="8923020"/>
            <a:ext cx="1284015" cy="529267"/>
            <a:chOff x="0" y="0"/>
            <a:chExt cx="303945" cy="12528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03945" cy="125285"/>
            </a:xfrm>
            <a:custGeom>
              <a:avLst/>
              <a:gdLst/>
              <a:ahLst/>
              <a:cxnLst/>
              <a:rect r="r" b="b" t="t" l="l"/>
              <a:pathLst>
                <a:path h="125285" w="303945">
                  <a:moveTo>
                    <a:pt x="62642" y="0"/>
                  </a:moveTo>
                  <a:lnTo>
                    <a:pt x="241302" y="0"/>
                  </a:lnTo>
                  <a:cubicBezTo>
                    <a:pt x="275899" y="0"/>
                    <a:pt x="303945" y="28046"/>
                    <a:pt x="303945" y="62642"/>
                  </a:cubicBezTo>
                  <a:lnTo>
                    <a:pt x="303945" y="62642"/>
                  </a:lnTo>
                  <a:cubicBezTo>
                    <a:pt x="303945" y="97239"/>
                    <a:pt x="275899" y="125285"/>
                    <a:pt x="241302" y="125285"/>
                  </a:cubicBezTo>
                  <a:lnTo>
                    <a:pt x="62642" y="125285"/>
                  </a:lnTo>
                  <a:cubicBezTo>
                    <a:pt x="28046" y="125285"/>
                    <a:pt x="0" y="97239"/>
                    <a:pt x="0" y="62642"/>
                  </a:cubicBezTo>
                  <a:lnTo>
                    <a:pt x="0" y="62642"/>
                  </a:lnTo>
                  <a:cubicBezTo>
                    <a:pt x="0" y="28046"/>
                    <a:pt x="28046" y="0"/>
                    <a:pt x="62642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303945" cy="172910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2010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8718438" y="8923020"/>
            <a:ext cx="1284015" cy="529267"/>
            <a:chOff x="0" y="0"/>
            <a:chExt cx="303945" cy="12528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03945" cy="125285"/>
            </a:xfrm>
            <a:custGeom>
              <a:avLst/>
              <a:gdLst/>
              <a:ahLst/>
              <a:cxnLst/>
              <a:rect r="r" b="b" t="t" l="l"/>
              <a:pathLst>
                <a:path h="125285" w="303945">
                  <a:moveTo>
                    <a:pt x="62642" y="0"/>
                  </a:moveTo>
                  <a:lnTo>
                    <a:pt x="241302" y="0"/>
                  </a:lnTo>
                  <a:cubicBezTo>
                    <a:pt x="275899" y="0"/>
                    <a:pt x="303945" y="28046"/>
                    <a:pt x="303945" y="62642"/>
                  </a:cubicBezTo>
                  <a:lnTo>
                    <a:pt x="303945" y="62642"/>
                  </a:lnTo>
                  <a:cubicBezTo>
                    <a:pt x="303945" y="97239"/>
                    <a:pt x="275899" y="125285"/>
                    <a:pt x="241302" y="125285"/>
                  </a:cubicBezTo>
                  <a:lnTo>
                    <a:pt x="62642" y="125285"/>
                  </a:lnTo>
                  <a:cubicBezTo>
                    <a:pt x="28046" y="125285"/>
                    <a:pt x="0" y="97239"/>
                    <a:pt x="0" y="62642"/>
                  </a:cubicBezTo>
                  <a:lnTo>
                    <a:pt x="0" y="62642"/>
                  </a:lnTo>
                  <a:cubicBezTo>
                    <a:pt x="0" y="28046"/>
                    <a:pt x="28046" y="0"/>
                    <a:pt x="62642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303945" cy="172910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2015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648371" y="8923020"/>
            <a:ext cx="1284015" cy="529267"/>
            <a:chOff x="0" y="0"/>
            <a:chExt cx="303945" cy="12528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03945" cy="125285"/>
            </a:xfrm>
            <a:custGeom>
              <a:avLst/>
              <a:gdLst/>
              <a:ahLst/>
              <a:cxnLst/>
              <a:rect r="r" b="b" t="t" l="l"/>
              <a:pathLst>
                <a:path h="125285" w="303945">
                  <a:moveTo>
                    <a:pt x="62642" y="0"/>
                  </a:moveTo>
                  <a:lnTo>
                    <a:pt x="241302" y="0"/>
                  </a:lnTo>
                  <a:cubicBezTo>
                    <a:pt x="275899" y="0"/>
                    <a:pt x="303945" y="28046"/>
                    <a:pt x="303945" y="62642"/>
                  </a:cubicBezTo>
                  <a:lnTo>
                    <a:pt x="303945" y="62642"/>
                  </a:lnTo>
                  <a:cubicBezTo>
                    <a:pt x="303945" y="97239"/>
                    <a:pt x="275899" y="125285"/>
                    <a:pt x="241302" y="125285"/>
                  </a:cubicBezTo>
                  <a:lnTo>
                    <a:pt x="62642" y="125285"/>
                  </a:lnTo>
                  <a:cubicBezTo>
                    <a:pt x="28046" y="125285"/>
                    <a:pt x="0" y="97239"/>
                    <a:pt x="0" y="62642"/>
                  </a:cubicBezTo>
                  <a:lnTo>
                    <a:pt x="0" y="62642"/>
                  </a:lnTo>
                  <a:cubicBezTo>
                    <a:pt x="0" y="28046"/>
                    <a:pt x="28046" y="0"/>
                    <a:pt x="62642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303945" cy="172910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2020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975285" y="8923020"/>
            <a:ext cx="1284015" cy="529267"/>
            <a:chOff x="0" y="0"/>
            <a:chExt cx="303945" cy="12528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03945" cy="125285"/>
            </a:xfrm>
            <a:custGeom>
              <a:avLst/>
              <a:gdLst/>
              <a:ahLst/>
              <a:cxnLst/>
              <a:rect r="r" b="b" t="t" l="l"/>
              <a:pathLst>
                <a:path h="125285" w="303945">
                  <a:moveTo>
                    <a:pt x="62642" y="0"/>
                  </a:moveTo>
                  <a:lnTo>
                    <a:pt x="241302" y="0"/>
                  </a:lnTo>
                  <a:cubicBezTo>
                    <a:pt x="275899" y="0"/>
                    <a:pt x="303945" y="28046"/>
                    <a:pt x="303945" y="62642"/>
                  </a:cubicBezTo>
                  <a:lnTo>
                    <a:pt x="303945" y="62642"/>
                  </a:lnTo>
                  <a:cubicBezTo>
                    <a:pt x="303945" y="97239"/>
                    <a:pt x="275899" y="125285"/>
                    <a:pt x="241302" y="125285"/>
                  </a:cubicBezTo>
                  <a:lnTo>
                    <a:pt x="62642" y="125285"/>
                  </a:lnTo>
                  <a:cubicBezTo>
                    <a:pt x="28046" y="125285"/>
                    <a:pt x="0" y="97239"/>
                    <a:pt x="0" y="62642"/>
                  </a:cubicBezTo>
                  <a:lnTo>
                    <a:pt x="0" y="62642"/>
                  </a:lnTo>
                  <a:cubicBezTo>
                    <a:pt x="0" y="28046"/>
                    <a:pt x="28046" y="0"/>
                    <a:pt x="62642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303945" cy="172910"/>
            </a:xfrm>
            <a:prstGeom prst="rect">
              <a:avLst/>
            </a:prstGeom>
          </p:spPr>
          <p:txBody>
            <a:bodyPr anchor="ctr" rtlCol="false" tIns="56521" lIns="56521" bIns="56521" rIns="56521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2024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3863" y="558257"/>
            <a:ext cx="7989848" cy="3566563"/>
            <a:chOff x="0" y="0"/>
            <a:chExt cx="10653131" cy="475541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485233"/>
              <a:ext cx="10653131" cy="4270185"/>
              <a:chOff x="0" y="0"/>
              <a:chExt cx="2104322" cy="84349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4322" cy="843493"/>
              </a:xfrm>
              <a:custGeom>
                <a:avLst/>
                <a:gdLst/>
                <a:ahLst/>
                <a:cxnLst/>
                <a:rect r="r" b="b" t="t" l="l"/>
                <a:pathLst>
                  <a:path h="843493" w="2104322">
                    <a:moveTo>
                      <a:pt x="49417" y="0"/>
                    </a:moveTo>
                    <a:lnTo>
                      <a:pt x="2054905" y="0"/>
                    </a:lnTo>
                    <a:cubicBezTo>
                      <a:pt x="2082197" y="0"/>
                      <a:pt x="2104322" y="22125"/>
                      <a:pt x="2104322" y="49417"/>
                    </a:cubicBezTo>
                    <a:lnTo>
                      <a:pt x="2104322" y="794076"/>
                    </a:lnTo>
                    <a:cubicBezTo>
                      <a:pt x="2104322" y="821368"/>
                      <a:pt x="2082197" y="843493"/>
                      <a:pt x="2054905" y="843493"/>
                    </a:cubicBezTo>
                    <a:lnTo>
                      <a:pt x="49417" y="843493"/>
                    </a:lnTo>
                    <a:cubicBezTo>
                      <a:pt x="22125" y="843493"/>
                      <a:pt x="0" y="821368"/>
                      <a:pt x="0" y="794076"/>
                    </a:cubicBezTo>
                    <a:lnTo>
                      <a:pt x="0" y="49417"/>
                    </a:lnTo>
                    <a:cubicBezTo>
                      <a:pt x="0" y="22125"/>
                      <a:pt x="22125" y="0"/>
                      <a:pt x="49417" y="0"/>
                    </a:cubicBezTo>
                    <a:close/>
                  </a:path>
                </a:pathLst>
              </a:custGeom>
              <a:solidFill>
                <a:srgbClr val="69708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104322" cy="881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2020 yılındaki 'Kırılma Noktası'ndan sonra, küresel platformların (Netflix, Disney+, HBO) kütüphanelerine giren Türk içeriği sayısı da (Title Availability) katlanarak artmıştır. </a:t>
                </a:r>
              </a:p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Alttaki tablo, Türk dizilerinin artık sadece TV kanallarına satılan bir 'bölgesel ürün' değil, uluslararası dijital kütüphanelerde yerini alan 'küresel bir ihracat' olduğunu kanıtlamaktadır.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34890" y="0"/>
              <a:ext cx="9150620" cy="970466"/>
              <a:chOff x="0" y="0"/>
              <a:chExt cx="1807530" cy="1916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07530" cy="191697"/>
              </a:xfrm>
              <a:custGeom>
                <a:avLst/>
                <a:gdLst/>
                <a:ahLst/>
                <a:cxnLst/>
                <a:rect r="r" b="b" t="t" l="l"/>
                <a:pathLst>
                  <a:path h="191697" w="1807530">
                    <a:moveTo>
                      <a:pt x="57532" y="0"/>
                    </a:moveTo>
                    <a:lnTo>
                      <a:pt x="1749998" y="0"/>
                    </a:lnTo>
                    <a:cubicBezTo>
                      <a:pt x="1765257" y="0"/>
                      <a:pt x="1779890" y="6061"/>
                      <a:pt x="1790679" y="16851"/>
                    </a:cubicBezTo>
                    <a:cubicBezTo>
                      <a:pt x="1801469" y="27640"/>
                      <a:pt x="1807530" y="42273"/>
                      <a:pt x="1807530" y="57532"/>
                    </a:cubicBezTo>
                    <a:lnTo>
                      <a:pt x="1807530" y="134165"/>
                    </a:lnTo>
                    <a:cubicBezTo>
                      <a:pt x="1807530" y="149424"/>
                      <a:pt x="1801469" y="164057"/>
                      <a:pt x="1790679" y="174846"/>
                    </a:cubicBezTo>
                    <a:cubicBezTo>
                      <a:pt x="1779890" y="185636"/>
                      <a:pt x="1765257" y="191697"/>
                      <a:pt x="1749998" y="191697"/>
                    </a:cubicBezTo>
                    <a:lnTo>
                      <a:pt x="57532" y="191697"/>
                    </a:lnTo>
                    <a:cubicBezTo>
                      <a:pt x="42273" y="191697"/>
                      <a:pt x="27640" y="185636"/>
                      <a:pt x="16851" y="174846"/>
                    </a:cubicBezTo>
                    <a:cubicBezTo>
                      <a:pt x="6061" y="164057"/>
                      <a:pt x="0" y="149424"/>
                      <a:pt x="0" y="134165"/>
                    </a:cubicBezTo>
                    <a:lnTo>
                      <a:pt x="0" y="57532"/>
                    </a:lnTo>
                    <a:cubicBezTo>
                      <a:pt x="0" y="42273"/>
                      <a:pt x="6061" y="27640"/>
                      <a:pt x="16851" y="16851"/>
                    </a:cubicBezTo>
                    <a:cubicBezTo>
                      <a:pt x="27640" y="6061"/>
                      <a:pt x="42273" y="0"/>
                      <a:pt x="57532" y="0"/>
                    </a:cubicBezTo>
                    <a:close/>
                  </a:path>
                </a:pathLst>
              </a:custGeom>
              <a:solidFill>
                <a:srgbClr val="697083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807530" cy="23932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Dijital Yayılımın Etkisi</a:t>
                </a:r>
              </a:p>
            </p:txBody>
          </p:sp>
        </p:grp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763496" y="1786019"/>
            <a:ext cx="5543166" cy="7627549"/>
            <a:chOff x="0" y="0"/>
            <a:chExt cx="1854200" cy="2551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" y="41910"/>
              <a:ext cx="184912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49120">
                  <a:moveTo>
                    <a:pt x="1849120" y="2509520"/>
                  </a:moveTo>
                  <a:lnTo>
                    <a:pt x="27940" y="2509520"/>
                  </a:lnTo>
                  <a:lnTo>
                    <a:pt x="0" y="2467610"/>
                  </a:lnTo>
                  <a:lnTo>
                    <a:pt x="27940" y="0"/>
                  </a:lnTo>
                  <a:lnTo>
                    <a:pt x="1849120" y="0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050" y="15240"/>
              <a:ext cx="1823720" cy="2526030"/>
            </a:xfrm>
            <a:custGeom>
              <a:avLst/>
              <a:gdLst/>
              <a:ahLst/>
              <a:cxnLst/>
              <a:rect r="r" b="b" t="t" l="l"/>
              <a:pathLst>
                <a:path h="2526030" w="1823720">
                  <a:moveTo>
                    <a:pt x="1823720" y="2526030"/>
                  </a:moveTo>
                  <a:lnTo>
                    <a:pt x="27940" y="2526030"/>
                  </a:lnTo>
                  <a:lnTo>
                    <a:pt x="0" y="2482850"/>
                  </a:lnTo>
                  <a:lnTo>
                    <a:pt x="27940" y="16510"/>
                  </a:lnTo>
                  <a:lnTo>
                    <a:pt x="1800860" y="0"/>
                  </a:lnTo>
                  <a:lnTo>
                    <a:pt x="1823720" y="41910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1180" cy="2509520"/>
            </a:xfrm>
            <a:custGeom>
              <a:avLst/>
              <a:gdLst/>
              <a:ahLst/>
              <a:cxnLst/>
              <a:rect r="r" b="b" t="t" l="l"/>
              <a:pathLst>
                <a:path h="2509520" w="1821180">
                  <a:moveTo>
                    <a:pt x="0" y="0"/>
                  </a:moveTo>
                  <a:lnTo>
                    <a:pt x="1821180" y="0"/>
                  </a:lnTo>
                  <a:lnTo>
                    <a:pt x="182118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3190" y="52070"/>
              <a:ext cx="1642110" cy="2405380"/>
            </a:xfrm>
            <a:custGeom>
              <a:avLst/>
              <a:gdLst/>
              <a:ahLst/>
              <a:cxnLst/>
              <a:rect r="r" b="b" t="t" l="l"/>
              <a:pathLst>
                <a:path h="2405380" w="1642110">
                  <a:moveTo>
                    <a:pt x="0" y="0"/>
                  </a:moveTo>
                  <a:lnTo>
                    <a:pt x="1642110" y="0"/>
                  </a:lnTo>
                  <a:lnTo>
                    <a:pt x="1642110" y="2405380"/>
                  </a:lnTo>
                  <a:lnTo>
                    <a:pt x="0" y="2405380"/>
                  </a:lnTo>
                  <a:close/>
                </a:path>
              </a:pathLst>
            </a:custGeom>
            <a:blipFill>
              <a:blip r:embed="rId4"/>
              <a:stretch>
                <a:fillRect l="-7219" t="0" r="-721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8100" y="0"/>
              <a:ext cx="24130" cy="2509520"/>
            </a:xfrm>
            <a:custGeom>
              <a:avLst/>
              <a:gdLst/>
              <a:ahLst/>
              <a:cxnLst/>
              <a:rect r="r" b="b" t="t" l="l"/>
              <a:pathLst>
                <a:path h="2509520" w="24130">
                  <a:moveTo>
                    <a:pt x="0" y="0"/>
                  </a:moveTo>
                  <a:lnTo>
                    <a:pt x="24130" y="0"/>
                  </a:lnTo>
                  <a:lnTo>
                    <a:pt x="24130" y="2509520"/>
                  </a:lnTo>
                  <a:lnTo>
                    <a:pt x="0" y="2509520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03596" y="1181594"/>
            <a:ext cx="6862965" cy="727850"/>
            <a:chOff x="0" y="0"/>
            <a:chExt cx="1807530" cy="1916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7530" cy="191697"/>
            </a:xfrm>
            <a:custGeom>
              <a:avLst/>
              <a:gdLst/>
              <a:ahLst/>
              <a:cxnLst/>
              <a:rect r="r" b="b" t="t" l="l"/>
              <a:pathLst>
                <a:path h="191697" w="1807530">
                  <a:moveTo>
                    <a:pt x="57532" y="0"/>
                  </a:moveTo>
                  <a:lnTo>
                    <a:pt x="1749998" y="0"/>
                  </a:lnTo>
                  <a:cubicBezTo>
                    <a:pt x="1765257" y="0"/>
                    <a:pt x="1779890" y="6061"/>
                    <a:pt x="1790679" y="16851"/>
                  </a:cubicBezTo>
                  <a:cubicBezTo>
                    <a:pt x="1801469" y="27640"/>
                    <a:pt x="1807530" y="42273"/>
                    <a:pt x="1807530" y="57532"/>
                  </a:cubicBezTo>
                  <a:lnTo>
                    <a:pt x="1807530" y="134165"/>
                  </a:lnTo>
                  <a:cubicBezTo>
                    <a:pt x="1807530" y="149424"/>
                    <a:pt x="1801469" y="164057"/>
                    <a:pt x="1790679" y="174846"/>
                  </a:cubicBezTo>
                  <a:cubicBezTo>
                    <a:pt x="1779890" y="185636"/>
                    <a:pt x="1765257" y="191697"/>
                    <a:pt x="1749998" y="191697"/>
                  </a:cubicBezTo>
                  <a:lnTo>
                    <a:pt x="57532" y="191697"/>
                  </a:lnTo>
                  <a:cubicBezTo>
                    <a:pt x="42273" y="191697"/>
                    <a:pt x="27640" y="185636"/>
                    <a:pt x="16851" y="174846"/>
                  </a:cubicBezTo>
                  <a:cubicBezTo>
                    <a:pt x="6061" y="164057"/>
                    <a:pt x="0" y="149424"/>
                    <a:pt x="0" y="134165"/>
                  </a:cubicBezTo>
                  <a:lnTo>
                    <a:pt x="0" y="57532"/>
                  </a:lnTo>
                  <a:cubicBezTo>
                    <a:pt x="0" y="42273"/>
                    <a:pt x="6061" y="27640"/>
                    <a:pt x="16851" y="16851"/>
                  </a:cubicBezTo>
                  <a:cubicBezTo>
                    <a:pt x="27640" y="6061"/>
                    <a:pt x="42273" y="0"/>
                    <a:pt x="57532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07530" cy="2393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Globalde En Çok İzlenen Türk Dizisi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6046" y="4917692"/>
            <a:ext cx="8420609" cy="4495876"/>
            <a:chOff x="0" y="0"/>
            <a:chExt cx="2217773" cy="11840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17774" cy="1184099"/>
            </a:xfrm>
            <a:custGeom>
              <a:avLst/>
              <a:gdLst/>
              <a:ahLst/>
              <a:cxnLst/>
              <a:rect r="r" b="b" t="t" l="l"/>
              <a:pathLst>
                <a:path h="1184099" w="2217774">
                  <a:moveTo>
                    <a:pt x="0" y="0"/>
                  </a:moveTo>
                  <a:lnTo>
                    <a:pt x="2217774" y="0"/>
                  </a:lnTo>
                  <a:lnTo>
                    <a:pt x="2217774" y="1184099"/>
                  </a:lnTo>
                  <a:lnTo>
                    <a:pt x="0" y="1184099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17773" cy="123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31137" y="5143500"/>
            <a:ext cx="8115300" cy="4057650"/>
          </a:xfrm>
          <a:custGeom>
            <a:avLst/>
            <a:gdLst/>
            <a:ahLst/>
            <a:cxnLst/>
            <a:rect r="r" b="b" t="t" l="l"/>
            <a:pathLst>
              <a:path h="4057650" w="8115300">
                <a:moveTo>
                  <a:pt x="0" y="0"/>
                </a:moveTo>
                <a:lnTo>
                  <a:pt x="8115300" y="0"/>
                </a:lnTo>
                <a:lnTo>
                  <a:pt x="8115300" y="4057650"/>
                </a:lnTo>
                <a:lnTo>
                  <a:pt x="0" y="405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57305" y="4329574"/>
            <a:ext cx="6862965" cy="727850"/>
            <a:chOff x="0" y="0"/>
            <a:chExt cx="1807530" cy="1916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07530" cy="191697"/>
            </a:xfrm>
            <a:custGeom>
              <a:avLst/>
              <a:gdLst/>
              <a:ahLst/>
              <a:cxnLst/>
              <a:rect r="r" b="b" t="t" l="l"/>
              <a:pathLst>
                <a:path h="191697" w="1807530">
                  <a:moveTo>
                    <a:pt x="57532" y="0"/>
                  </a:moveTo>
                  <a:lnTo>
                    <a:pt x="1749998" y="0"/>
                  </a:lnTo>
                  <a:cubicBezTo>
                    <a:pt x="1765257" y="0"/>
                    <a:pt x="1779890" y="6061"/>
                    <a:pt x="1790679" y="16851"/>
                  </a:cubicBezTo>
                  <a:cubicBezTo>
                    <a:pt x="1801469" y="27640"/>
                    <a:pt x="1807530" y="42273"/>
                    <a:pt x="1807530" y="57532"/>
                  </a:cubicBezTo>
                  <a:lnTo>
                    <a:pt x="1807530" y="134165"/>
                  </a:lnTo>
                  <a:cubicBezTo>
                    <a:pt x="1807530" y="149424"/>
                    <a:pt x="1801469" y="164057"/>
                    <a:pt x="1790679" y="174846"/>
                  </a:cubicBezTo>
                  <a:cubicBezTo>
                    <a:pt x="1779890" y="185636"/>
                    <a:pt x="1765257" y="191697"/>
                    <a:pt x="1749998" y="191697"/>
                  </a:cubicBezTo>
                  <a:lnTo>
                    <a:pt x="57532" y="191697"/>
                  </a:lnTo>
                  <a:cubicBezTo>
                    <a:pt x="42273" y="191697"/>
                    <a:pt x="27640" y="185636"/>
                    <a:pt x="16851" y="174846"/>
                  </a:cubicBezTo>
                  <a:cubicBezTo>
                    <a:pt x="6061" y="164057"/>
                    <a:pt x="0" y="149424"/>
                    <a:pt x="0" y="134165"/>
                  </a:cubicBezTo>
                  <a:lnTo>
                    <a:pt x="0" y="57532"/>
                  </a:lnTo>
                  <a:cubicBezTo>
                    <a:pt x="0" y="42273"/>
                    <a:pt x="6061" y="27640"/>
                    <a:pt x="16851" y="16851"/>
                  </a:cubicBezTo>
                  <a:cubicBezTo>
                    <a:pt x="27640" y="6061"/>
                    <a:pt x="42273" y="0"/>
                    <a:pt x="57532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07530" cy="2393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Emmy Ödülleri Alan İlk Dizi - 2017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43159"/>
            <a:ext cx="8115300" cy="2727239"/>
          </a:xfrm>
          <a:custGeom>
            <a:avLst/>
            <a:gdLst/>
            <a:ahLst/>
            <a:cxnLst/>
            <a:rect r="r" b="b" t="t" l="l"/>
            <a:pathLst>
              <a:path h="2727239" w="8115300">
                <a:moveTo>
                  <a:pt x="0" y="0"/>
                </a:moveTo>
                <a:lnTo>
                  <a:pt x="8115300" y="0"/>
                </a:lnTo>
                <a:lnTo>
                  <a:pt x="8115300" y="2727238"/>
                </a:lnTo>
                <a:lnTo>
                  <a:pt x="0" y="2727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402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99713" y="2064655"/>
            <a:ext cx="6582893" cy="7193645"/>
            <a:chOff x="0" y="0"/>
            <a:chExt cx="8777191" cy="959152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777191" cy="9591526"/>
              <a:chOff x="0" y="0"/>
              <a:chExt cx="1867829" cy="20411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67829" cy="2041123"/>
              </a:xfrm>
              <a:custGeom>
                <a:avLst/>
                <a:gdLst/>
                <a:ahLst/>
                <a:cxnLst/>
                <a:rect r="r" b="b" t="t" l="l"/>
                <a:pathLst>
                  <a:path h="2041123" w="1867829">
                    <a:moveTo>
                      <a:pt x="55674" y="0"/>
                    </a:moveTo>
                    <a:lnTo>
                      <a:pt x="1812154" y="0"/>
                    </a:lnTo>
                    <a:cubicBezTo>
                      <a:pt x="1826920" y="0"/>
                      <a:pt x="1841081" y="5866"/>
                      <a:pt x="1851522" y="16307"/>
                    </a:cubicBezTo>
                    <a:cubicBezTo>
                      <a:pt x="1861963" y="26748"/>
                      <a:pt x="1867829" y="40909"/>
                      <a:pt x="1867829" y="55674"/>
                    </a:cubicBezTo>
                    <a:lnTo>
                      <a:pt x="1867829" y="1985449"/>
                    </a:lnTo>
                    <a:cubicBezTo>
                      <a:pt x="1867829" y="2016197"/>
                      <a:pt x="1842902" y="2041123"/>
                      <a:pt x="1812154" y="2041123"/>
                    </a:cubicBezTo>
                    <a:lnTo>
                      <a:pt x="55674" y="2041123"/>
                    </a:lnTo>
                    <a:cubicBezTo>
                      <a:pt x="40909" y="2041123"/>
                      <a:pt x="26748" y="2035257"/>
                      <a:pt x="16307" y="2024817"/>
                    </a:cubicBezTo>
                    <a:cubicBezTo>
                      <a:pt x="5866" y="2014375"/>
                      <a:pt x="0" y="2000215"/>
                      <a:pt x="0" y="1985449"/>
                    </a:cubicBezTo>
                    <a:lnTo>
                      <a:pt x="0" y="55674"/>
                    </a:lnTo>
                    <a:cubicBezTo>
                      <a:pt x="0" y="40909"/>
                      <a:pt x="5866" y="26748"/>
                      <a:pt x="16307" y="16307"/>
                    </a:cubicBezTo>
                    <a:cubicBezTo>
                      <a:pt x="26748" y="5866"/>
                      <a:pt x="40909" y="0"/>
                      <a:pt x="55674" y="0"/>
                    </a:cubicBezTo>
                    <a:close/>
                  </a:path>
                </a:pathLst>
              </a:custGeom>
              <a:solidFill>
                <a:srgbClr val="69708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867829" cy="20792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>
              <a:off x="-959153" y="-959153"/>
              <a:ext cx="10695496" cy="1150983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3429770" y="428585"/>
            <a:ext cx="11428461" cy="1200230"/>
            <a:chOff x="0" y="0"/>
            <a:chExt cx="3009965" cy="3161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09965" cy="316110"/>
            </a:xfrm>
            <a:custGeom>
              <a:avLst/>
              <a:gdLst/>
              <a:ahLst/>
              <a:cxnLst/>
              <a:rect r="r" b="b" t="t" l="l"/>
              <a:pathLst>
                <a:path h="316110" w="3009965">
                  <a:moveTo>
                    <a:pt x="34549" y="0"/>
                  </a:moveTo>
                  <a:lnTo>
                    <a:pt x="2975416" y="0"/>
                  </a:lnTo>
                  <a:cubicBezTo>
                    <a:pt x="2984579" y="0"/>
                    <a:pt x="2993367" y="3640"/>
                    <a:pt x="2999846" y="10119"/>
                  </a:cubicBezTo>
                  <a:cubicBezTo>
                    <a:pt x="3006325" y="16598"/>
                    <a:pt x="3009965" y="25386"/>
                    <a:pt x="3009965" y="34549"/>
                  </a:cubicBezTo>
                  <a:lnTo>
                    <a:pt x="3009965" y="281561"/>
                  </a:lnTo>
                  <a:cubicBezTo>
                    <a:pt x="3009965" y="290724"/>
                    <a:pt x="3006325" y="299512"/>
                    <a:pt x="2999846" y="305991"/>
                  </a:cubicBezTo>
                  <a:cubicBezTo>
                    <a:pt x="2993367" y="312470"/>
                    <a:pt x="2984579" y="316110"/>
                    <a:pt x="2975416" y="316110"/>
                  </a:cubicBezTo>
                  <a:lnTo>
                    <a:pt x="34549" y="316110"/>
                  </a:lnTo>
                  <a:cubicBezTo>
                    <a:pt x="25386" y="316110"/>
                    <a:pt x="16598" y="312470"/>
                    <a:pt x="10119" y="305991"/>
                  </a:cubicBezTo>
                  <a:cubicBezTo>
                    <a:pt x="3640" y="299512"/>
                    <a:pt x="0" y="290724"/>
                    <a:pt x="0" y="281561"/>
                  </a:cubicBezTo>
                  <a:lnTo>
                    <a:pt x="0" y="34549"/>
                  </a:lnTo>
                  <a:cubicBezTo>
                    <a:pt x="0" y="25386"/>
                    <a:pt x="3640" y="16598"/>
                    <a:pt x="10119" y="10119"/>
                  </a:cubicBezTo>
                  <a:cubicBezTo>
                    <a:pt x="16598" y="3640"/>
                    <a:pt x="25386" y="0"/>
                    <a:pt x="3454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009965" cy="373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The Economist Gazetesinin Haberi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4784741"/>
            <a:ext cx="8115300" cy="4473559"/>
          </a:xfrm>
          <a:custGeom>
            <a:avLst/>
            <a:gdLst/>
            <a:ahLst/>
            <a:cxnLst/>
            <a:rect r="r" b="b" t="t" l="l"/>
            <a:pathLst>
              <a:path h="4473559" w="8115300">
                <a:moveTo>
                  <a:pt x="0" y="0"/>
                </a:moveTo>
                <a:lnTo>
                  <a:pt x="8115300" y="0"/>
                </a:lnTo>
                <a:lnTo>
                  <a:pt x="8115300" y="4473559"/>
                </a:lnTo>
                <a:lnTo>
                  <a:pt x="0" y="4473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36010" y="2232619"/>
            <a:ext cx="8115300" cy="4564856"/>
            <a:chOff x="0" y="0"/>
            <a:chExt cx="5852160" cy="329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176" t="0" r="-2379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5"/>
              <a:stretch>
                <a:fillRect l="0" t="0" r="-4879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6"/>
              <a:stretch>
                <a:fillRect l="-30496" t="0" r="-3049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636690" y="2232619"/>
            <a:ext cx="8115300" cy="4564856"/>
            <a:chOff x="0" y="0"/>
            <a:chExt cx="5852160" cy="3291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6598" t="0" r="-96598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9"/>
              <a:stretch>
                <a:fillRect l="-139810" t="0" r="-5119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10"/>
              <a:stretch>
                <a:fillRect l="-79614" t="0" r="-7961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48825" y="7397551"/>
            <a:ext cx="7622610" cy="2513810"/>
            <a:chOff x="0" y="0"/>
            <a:chExt cx="2007601" cy="6620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7601" cy="662073"/>
            </a:xfrm>
            <a:custGeom>
              <a:avLst/>
              <a:gdLst/>
              <a:ahLst/>
              <a:cxnLst/>
              <a:rect r="r" b="b" t="t" l="l"/>
              <a:pathLst>
                <a:path h="662073" w="2007601">
                  <a:moveTo>
                    <a:pt x="51798" y="0"/>
                  </a:moveTo>
                  <a:lnTo>
                    <a:pt x="1955803" y="0"/>
                  </a:lnTo>
                  <a:cubicBezTo>
                    <a:pt x="1969540" y="0"/>
                    <a:pt x="1982715" y="5457"/>
                    <a:pt x="1992430" y="15171"/>
                  </a:cubicBezTo>
                  <a:cubicBezTo>
                    <a:pt x="2002144" y="24885"/>
                    <a:pt x="2007601" y="38061"/>
                    <a:pt x="2007601" y="51798"/>
                  </a:cubicBezTo>
                  <a:lnTo>
                    <a:pt x="2007601" y="610275"/>
                  </a:lnTo>
                  <a:cubicBezTo>
                    <a:pt x="2007601" y="624013"/>
                    <a:pt x="2002144" y="637188"/>
                    <a:pt x="1992430" y="646902"/>
                  </a:cubicBezTo>
                  <a:cubicBezTo>
                    <a:pt x="1982715" y="656616"/>
                    <a:pt x="1969540" y="662073"/>
                    <a:pt x="1955803" y="662073"/>
                  </a:cubicBezTo>
                  <a:lnTo>
                    <a:pt x="51798" y="662073"/>
                  </a:lnTo>
                  <a:cubicBezTo>
                    <a:pt x="38061" y="662073"/>
                    <a:pt x="24885" y="656616"/>
                    <a:pt x="15171" y="646902"/>
                  </a:cubicBezTo>
                  <a:cubicBezTo>
                    <a:pt x="5457" y="637188"/>
                    <a:pt x="0" y="624013"/>
                    <a:pt x="0" y="610275"/>
                  </a:cubicBezTo>
                  <a:lnTo>
                    <a:pt x="0" y="51798"/>
                  </a:lnTo>
                  <a:cubicBezTo>
                    <a:pt x="0" y="38061"/>
                    <a:pt x="5457" y="24885"/>
                    <a:pt x="15171" y="15171"/>
                  </a:cubicBezTo>
                  <a:cubicBezTo>
                    <a:pt x="24885" y="5457"/>
                    <a:pt x="38061" y="0"/>
                    <a:pt x="51798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07601" cy="7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2355" y="7397551"/>
            <a:ext cx="7622610" cy="2513810"/>
            <a:chOff x="0" y="0"/>
            <a:chExt cx="2007601" cy="6620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07601" cy="662073"/>
            </a:xfrm>
            <a:custGeom>
              <a:avLst/>
              <a:gdLst/>
              <a:ahLst/>
              <a:cxnLst/>
              <a:rect r="r" b="b" t="t" l="l"/>
              <a:pathLst>
                <a:path h="662073" w="2007601">
                  <a:moveTo>
                    <a:pt x="51798" y="0"/>
                  </a:moveTo>
                  <a:lnTo>
                    <a:pt x="1955803" y="0"/>
                  </a:lnTo>
                  <a:cubicBezTo>
                    <a:pt x="1969540" y="0"/>
                    <a:pt x="1982715" y="5457"/>
                    <a:pt x="1992430" y="15171"/>
                  </a:cubicBezTo>
                  <a:cubicBezTo>
                    <a:pt x="2002144" y="24885"/>
                    <a:pt x="2007601" y="38061"/>
                    <a:pt x="2007601" y="51798"/>
                  </a:cubicBezTo>
                  <a:lnTo>
                    <a:pt x="2007601" y="610275"/>
                  </a:lnTo>
                  <a:cubicBezTo>
                    <a:pt x="2007601" y="624013"/>
                    <a:pt x="2002144" y="637188"/>
                    <a:pt x="1992430" y="646902"/>
                  </a:cubicBezTo>
                  <a:cubicBezTo>
                    <a:pt x="1982715" y="656616"/>
                    <a:pt x="1969540" y="662073"/>
                    <a:pt x="1955803" y="662073"/>
                  </a:cubicBezTo>
                  <a:lnTo>
                    <a:pt x="51798" y="662073"/>
                  </a:lnTo>
                  <a:cubicBezTo>
                    <a:pt x="38061" y="662073"/>
                    <a:pt x="24885" y="656616"/>
                    <a:pt x="15171" y="646902"/>
                  </a:cubicBezTo>
                  <a:cubicBezTo>
                    <a:pt x="5457" y="637188"/>
                    <a:pt x="0" y="624013"/>
                    <a:pt x="0" y="610275"/>
                  </a:cubicBezTo>
                  <a:lnTo>
                    <a:pt x="0" y="51798"/>
                  </a:lnTo>
                  <a:cubicBezTo>
                    <a:pt x="0" y="38061"/>
                    <a:pt x="5457" y="24885"/>
                    <a:pt x="15171" y="15171"/>
                  </a:cubicBezTo>
                  <a:cubicBezTo>
                    <a:pt x="24885" y="5457"/>
                    <a:pt x="38061" y="0"/>
                    <a:pt x="51798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07601" cy="7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29770" y="428585"/>
            <a:ext cx="11428461" cy="1200230"/>
            <a:chOff x="0" y="0"/>
            <a:chExt cx="3009965" cy="3161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09965" cy="316110"/>
            </a:xfrm>
            <a:custGeom>
              <a:avLst/>
              <a:gdLst/>
              <a:ahLst/>
              <a:cxnLst/>
              <a:rect r="r" b="b" t="t" l="l"/>
              <a:pathLst>
                <a:path h="316110" w="3009965">
                  <a:moveTo>
                    <a:pt x="34549" y="0"/>
                  </a:moveTo>
                  <a:lnTo>
                    <a:pt x="2975416" y="0"/>
                  </a:lnTo>
                  <a:cubicBezTo>
                    <a:pt x="2984579" y="0"/>
                    <a:pt x="2993367" y="3640"/>
                    <a:pt x="2999846" y="10119"/>
                  </a:cubicBezTo>
                  <a:cubicBezTo>
                    <a:pt x="3006325" y="16598"/>
                    <a:pt x="3009965" y="25386"/>
                    <a:pt x="3009965" y="34549"/>
                  </a:cubicBezTo>
                  <a:lnTo>
                    <a:pt x="3009965" y="281561"/>
                  </a:lnTo>
                  <a:cubicBezTo>
                    <a:pt x="3009965" y="290724"/>
                    <a:pt x="3006325" y="299512"/>
                    <a:pt x="2999846" y="305991"/>
                  </a:cubicBezTo>
                  <a:cubicBezTo>
                    <a:pt x="2993367" y="312470"/>
                    <a:pt x="2984579" y="316110"/>
                    <a:pt x="2975416" y="316110"/>
                  </a:cubicBezTo>
                  <a:lnTo>
                    <a:pt x="34549" y="316110"/>
                  </a:lnTo>
                  <a:cubicBezTo>
                    <a:pt x="25386" y="316110"/>
                    <a:pt x="16598" y="312470"/>
                    <a:pt x="10119" y="305991"/>
                  </a:cubicBezTo>
                  <a:cubicBezTo>
                    <a:pt x="3640" y="299512"/>
                    <a:pt x="0" y="290724"/>
                    <a:pt x="0" y="281561"/>
                  </a:cubicBezTo>
                  <a:lnTo>
                    <a:pt x="0" y="34549"/>
                  </a:lnTo>
                  <a:cubicBezTo>
                    <a:pt x="0" y="25386"/>
                    <a:pt x="3640" y="16598"/>
                    <a:pt x="10119" y="10119"/>
                  </a:cubicBezTo>
                  <a:cubicBezTo>
                    <a:pt x="16598" y="3640"/>
                    <a:pt x="25386" y="0"/>
                    <a:pt x="3454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009965" cy="373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H-O ve Ricardo Modelleri Üzerine Karşılaştırmalı Analiz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09244" y="8295429"/>
            <a:ext cx="758315" cy="667317"/>
          </a:xfrm>
          <a:custGeom>
            <a:avLst/>
            <a:gdLst/>
            <a:ahLst/>
            <a:cxnLst/>
            <a:rect r="r" b="b" t="t" l="l"/>
            <a:pathLst>
              <a:path h="667317" w="758315">
                <a:moveTo>
                  <a:pt x="0" y="0"/>
                </a:moveTo>
                <a:lnTo>
                  <a:pt x="758315" y="0"/>
                </a:lnTo>
                <a:lnTo>
                  <a:pt x="758315" y="667317"/>
                </a:lnTo>
                <a:lnTo>
                  <a:pt x="0" y="667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7540791"/>
            <a:ext cx="919402" cy="600119"/>
          </a:xfrm>
          <a:custGeom>
            <a:avLst/>
            <a:gdLst/>
            <a:ahLst/>
            <a:cxnLst/>
            <a:rect r="r" b="b" t="t" l="l"/>
            <a:pathLst>
              <a:path h="600119" w="919402">
                <a:moveTo>
                  <a:pt x="0" y="0"/>
                </a:moveTo>
                <a:lnTo>
                  <a:pt x="919402" y="0"/>
                </a:lnTo>
                <a:lnTo>
                  <a:pt x="919402" y="600119"/>
                </a:lnTo>
                <a:lnTo>
                  <a:pt x="0" y="600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32678" y="9151127"/>
            <a:ext cx="511447" cy="616994"/>
          </a:xfrm>
          <a:custGeom>
            <a:avLst/>
            <a:gdLst/>
            <a:ahLst/>
            <a:cxnLst/>
            <a:rect r="r" b="b" t="t" l="l"/>
            <a:pathLst>
              <a:path h="616994" w="511447">
                <a:moveTo>
                  <a:pt x="0" y="0"/>
                </a:moveTo>
                <a:lnTo>
                  <a:pt x="511446" y="0"/>
                </a:lnTo>
                <a:lnTo>
                  <a:pt x="511446" y="616994"/>
                </a:lnTo>
                <a:lnTo>
                  <a:pt x="0" y="6169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129535" y="8295429"/>
            <a:ext cx="758315" cy="667317"/>
          </a:xfrm>
          <a:custGeom>
            <a:avLst/>
            <a:gdLst/>
            <a:ahLst/>
            <a:cxnLst/>
            <a:rect r="r" b="b" t="t" l="l"/>
            <a:pathLst>
              <a:path h="667317" w="758315">
                <a:moveTo>
                  <a:pt x="0" y="0"/>
                </a:moveTo>
                <a:lnTo>
                  <a:pt x="758316" y="0"/>
                </a:lnTo>
                <a:lnTo>
                  <a:pt x="758316" y="667317"/>
                </a:lnTo>
                <a:lnTo>
                  <a:pt x="0" y="667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048992" y="7540791"/>
            <a:ext cx="919402" cy="600119"/>
          </a:xfrm>
          <a:custGeom>
            <a:avLst/>
            <a:gdLst/>
            <a:ahLst/>
            <a:cxnLst/>
            <a:rect r="r" b="b" t="t" l="l"/>
            <a:pathLst>
              <a:path h="600119" w="919402">
                <a:moveTo>
                  <a:pt x="0" y="0"/>
                </a:moveTo>
                <a:lnTo>
                  <a:pt x="919402" y="0"/>
                </a:lnTo>
                <a:lnTo>
                  <a:pt x="919402" y="600119"/>
                </a:lnTo>
                <a:lnTo>
                  <a:pt x="0" y="600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52970" y="9151127"/>
            <a:ext cx="511447" cy="616994"/>
          </a:xfrm>
          <a:custGeom>
            <a:avLst/>
            <a:gdLst/>
            <a:ahLst/>
            <a:cxnLst/>
            <a:rect r="r" b="b" t="t" l="l"/>
            <a:pathLst>
              <a:path h="616994" w="511447">
                <a:moveTo>
                  <a:pt x="0" y="0"/>
                </a:moveTo>
                <a:lnTo>
                  <a:pt x="511446" y="0"/>
                </a:lnTo>
                <a:lnTo>
                  <a:pt x="511446" y="616994"/>
                </a:lnTo>
                <a:lnTo>
                  <a:pt x="0" y="6169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68313" y="7667781"/>
            <a:ext cx="60400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Bölüm Başı Ortalama Maliyet: 5 - 15 Milyon Dolar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38892" y="7668618"/>
            <a:ext cx="61204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Bölüm Başı Ortalama Maliyet: 0.3 - 1 Milyon Dolar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93897" y="8456018"/>
            <a:ext cx="552301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CGI/VFX - Sinematrografi - Kurgu - Tür Çeşidi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47648" y="8456018"/>
            <a:ext cx="60887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Hikaye Derinliği - Duygusal Bağ -  Aile / Aşk Dramı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1034" y="9243418"/>
            <a:ext cx="56087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Kalıplamış Yıldız Oyuncular - Düşük Alternatif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14187" y="9243418"/>
            <a:ext cx="57556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Genç ve Dinamik Oyuncular - Yüksek Alternatif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3132" y="428585"/>
            <a:ext cx="15487192" cy="9760965"/>
            <a:chOff x="0" y="0"/>
            <a:chExt cx="20649589" cy="13014620"/>
          </a:xfrm>
        </p:grpSpPr>
        <p:grpSp>
          <p:nvGrpSpPr>
            <p:cNvPr name="Group 4" id="4"/>
            <p:cNvGrpSpPr/>
            <p:nvPr/>
          </p:nvGrpSpPr>
          <p:grpSpPr>
            <a:xfrm rot="-982059">
              <a:off x="13846796" y="9645053"/>
              <a:ext cx="6585073" cy="2492232"/>
              <a:chOff x="0" y="0"/>
              <a:chExt cx="908003" cy="34364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08003" cy="343649"/>
              </a:xfrm>
              <a:custGeom>
                <a:avLst/>
                <a:gdLst/>
                <a:ahLst/>
                <a:cxnLst/>
                <a:rect r="r" b="b" t="t" l="l"/>
                <a:pathLst>
                  <a:path h="343649" w="908003">
                    <a:moveTo>
                      <a:pt x="908003" y="0"/>
                    </a:moveTo>
                    <a:lnTo>
                      <a:pt x="0" y="0"/>
                    </a:lnTo>
                    <a:lnTo>
                      <a:pt x="101600" y="171825"/>
                    </a:lnTo>
                    <a:lnTo>
                      <a:pt x="0" y="343649"/>
                    </a:lnTo>
                    <a:lnTo>
                      <a:pt x="908003" y="343649"/>
                    </a:lnTo>
                    <a:lnTo>
                      <a:pt x="806403" y="171825"/>
                    </a:lnTo>
                    <a:lnTo>
                      <a:pt x="908003" y="0"/>
                    </a:lnTo>
                    <a:close/>
                  </a:path>
                </a:pathLst>
              </a:custGeom>
              <a:solidFill>
                <a:srgbClr val="6A6F8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88900" y="-38100"/>
                <a:ext cx="730203" cy="381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r>
                  <a:rPr lang="en-US" sz="1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Türkiye, dizi sektörü ile dünya nüfusunun %8–12’sine erişerek sınır ötesi kültürel etki alanı yaratmaktadır.</a:t>
                </a: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9598270" y="4077796"/>
              <a:ext cx="1499832" cy="636353"/>
            </a:xfrm>
            <a:custGeom>
              <a:avLst/>
              <a:gdLst/>
              <a:ahLst/>
              <a:cxnLst/>
              <a:rect r="r" b="b" t="t" l="l"/>
              <a:pathLst>
                <a:path h="636353" w="1499832">
                  <a:moveTo>
                    <a:pt x="0" y="0"/>
                  </a:moveTo>
                  <a:lnTo>
                    <a:pt x="1499832" y="0"/>
                  </a:lnTo>
                  <a:lnTo>
                    <a:pt x="1499832" y="636353"/>
                  </a:lnTo>
                  <a:lnTo>
                    <a:pt x="0" y="63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184016">
              <a:off x="10819368" y="4628450"/>
              <a:ext cx="4916476" cy="1314566"/>
            </a:xfrm>
            <a:custGeom>
              <a:avLst/>
              <a:gdLst/>
              <a:ahLst/>
              <a:cxnLst/>
              <a:rect r="r" b="b" t="t" l="l"/>
              <a:pathLst>
                <a:path h="1314566" w="4916476">
                  <a:moveTo>
                    <a:pt x="0" y="0"/>
                  </a:moveTo>
                  <a:lnTo>
                    <a:pt x="4916477" y="0"/>
                  </a:lnTo>
                  <a:lnTo>
                    <a:pt x="4916477" y="1314566"/>
                  </a:lnTo>
                  <a:lnTo>
                    <a:pt x="0" y="1314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61263">
              <a:off x="5367306" y="5427679"/>
              <a:ext cx="5233262" cy="1399268"/>
            </a:xfrm>
            <a:custGeom>
              <a:avLst/>
              <a:gdLst/>
              <a:ahLst/>
              <a:cxnLst/>
              <a:rect r="r" b="b" t="t" l="l"/>
              <a:pathLst>
                <a:path h="1399268" w="5233262">
                  <a:moveTo>
                    <a:pt x="0" y="0"/>
                  </a:moveTo>
                  <a:lnTo>
                    <a:pt x="5233262" y="0"/>
                  </a:lnTo>
                  <a:lnTo>
                    <a:pt x="5233262" y="1399268"/>
                  </a:lnTo>
                  <a:lnTo>
                    <a:pt x="0" y="1399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550044">
              <a:off x="11783652" y="1932326"/>
              <a:ext cx="968162" cy="3944362"/>
            </a:xfrm>
            <a:custGeom>
              <a:avLst/>
              <a:gdLst/>
              <a:ahLst/>
              <a:cxnLst/>
              <a:rect r="r" b="b" t="t" l="l"/>
              <a:pathLst>
                <a:path h="3944362" w="968162">
                  <a:moveTo>
                    <a:pt x="0" y="0"/>
                  </a:moveTo>
                  <a:lnTo>
                    <a:pt x="968162" y="0"/>
                  </a:lnTo>
                  <a:lnTo>
                    <a:pt x="968162" y="3944362"/>
                  </a:lnTo>
                  <a:lnTo>
                    <a:pt x="0" y="394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651016">
              <a:off x="9554801" y="3704085"/>
              <a:ext cx="728189" cy="241096"/>
            </a:xfrm>
            <a:custGeom>
              <a:avLst/>
              <a:gdLst/>
              <a:ahLst/>
              <a:cxnLst/>
              <a:rect r="r" b="b" t="t" l="l"/>
              <a:pathLst>
                <a:path h="241096" w="728189">
                  <a:moveTo>
                    <a:pt x="0" y="0"/>
                  </a:moveTo>
                  <a:lnTo>
                    <a:pt x="728189" y="0"/>
                  </a:lnTo>
                  <a:lnTo>
                    <a:pt x="728189" y="241096"/>
                  </a:lnTo>
                  <a:lnTo>
                    <a:pt x="0" y="241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7814465" y="4376490"/>
              <a:ext cx="1958680" cy="1153840"/>
            </a:xfrm>
            <a:custGeom>
              <a:avLst/>
              <a:gdLst/>
              <a:ahLst/>
              <a:cxnLst/>
              <a:rect r="r" b="b" t="t" l="l"/>
              <a:pathLst>
                <a:path h="1153840" w="1958680">
                  <a:moveTo>
                    <a:pt x="1958680" y="0"/>
                  </a:moveTo>
                  <a:lnTo>
                    <a:pt x="0" y="0"/>
                  </a:lnTo>
                  <a:lnTo>
                    <a:pt x="0" y="1153840"/>
                  </a:lnTo>
                  <a:lnTo>
                    <a:pt x="1958680" y="1153840"/>
                  </a:lnTo>
                  <a:lnTo>
                    <a:pt x="195868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465953">
              <a:off x="4804003" y="6503628"/>
              <a:ext cx="987191" cy="4021888"/>
            </a:xfrm>
            <a:custGeom>
              <a:avLst/>
              <a:gdLst/>
              <a:ahLst/>
              <a:cxnLst/>
              <a:rect r="r" b="b" t="t" l="l"/>
              <a:pathLst>
                <a:path h="4021888" w="987191">
                  <a:moveTo>
                    <a:pt x="0" y="0"/>
                  </a:moveTo>
                  <a:lnTo>
                    <a:pt x="987191" y="0"/>
                  </a:lnTo>
                  <a:lnTo>
                    <a:pt x="987191" y="4021887"/>
                  </a:lnTo>
                  <a:lnTo>
                    <a:pt x="0" y="4021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true" rot="2488972">
              <a:off x="10042052" y="4755585"/>
              <a:ext cx="645037" cy="193511"/>
            </a:xfrm>
            <a:custGeom>
              <a:avLst/>
              <a:gdLst/>
              <a:ahLst/>
              <a:cxnLst/>
              <a:rect r="r" b="b" t="t" l="l"/>
              <a:pathLst>
                <a:path h="193511" w="645037">
                  <a:moveTo>
                    <a:pt x="0" y="193511"/>
                  </a:moveTo>
                  <a:lnTo>
                    <a:pt x="645036" y="193511"/>
                  </a:lnTo>
                  <a:lnTo>
                    <a:pt x="645036" y="0"/>
                  </a:lnTo>
                  <a:lnTo>
                    <a:pt x="0" y="0"/>
                  </a:lnTo>
                  <a:lnTo>
                    <a:pt x="0" y="193511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true" rot="-3453150">
              <a:off x="11417405" y="4020382"/>
              <a:ext cx="341870" cy="1392804"/>
            </a:xfrm>
            <a:custGeom>
              <a:avLst/>
              <a:gdLst/>
              <a:ahLst/>
              <a:cxnLst/>
              <a:rect r="r" b="b" t="t" l="l"/>
              <a:pathLst>
                <a:path h="1392804" w="341870">
                  <a:moveTo>
                    <a:pt x="0" y="1392805"/>
                  </a:moveTo>
                  <a:lnTo>
                    <a:pt x="341870" y="1392805"/>
                  </a:lnTo>
                  <a:lnTo>
                    <a:pt x="341870" y="0"/>
                  </a:lnTo>
                  <a:lnTo>
                    <a:pt x="0" y="0"/>
                  </a:lnTo>
                  <a:lnTo>
                    <a:pt x="0" y="1392805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10437585">
              <a:off x="4016998" y="6482522"/>
              <a:ext cx="3063493" cy="819116"/>
            </a:xfrm>
            <a:custGeom>
              <a:avLst/>
              <a:gdLst/>
              <a:ahLst/>
              <a:cxnLst/>
              <a:rect r="r" b="b" t="t" l="l"/>
              <a:pathLst>
                <a:path h="819116" w="3063493">
                  <a:moveTo>
                    <a:pt x="0" y="819116"/>
                  </a:moveTo>
                  <a:lnTo>
                    <a:pt x="3063493" y="819116"/>
                  </a:lnTo>
                  <a:lnTo>
                    <a:pt x="3063493" y="0"/>
                  </a:lnTo>
                  <a:lnTo>
                    <a:pt x="0" y="0"/>
                  </a:lnTo>
                  <a:lnTo>
                    <a:pt x="0" y="81911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409725">
              <a:off x="14528407" y="5497557"/>
              <a:ext cx="1469701" cy="392968"/>
            </a:xfrm>
            <a:custGeom>
              <a:avLst/>
              <a:gdLst/>
              <a:ahLst/>
              <a:cxnLst/>
              <a:rect r="r" b="b" t="t" l="l"/>
              <a:pathLst>
                <a:path h="392968" w="1469701">
                  <a:moveTo>
                    <a:pt x="0" y="0"/>
                  </a:moveTo>
                  <a:lnTo>
                    <a:pt x="1469700" y="0"/>
                  </a:lnTo>
                  <a:lnTo>
                    <a:pt x="1469700" y="392968"/>
                  </a:lnTo>
                  <a:lnTo>
                    <a:pt x="0" y="392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9067711">
              <a:off x="10591329" y="2828749"/>
              <a:ext cx="2044348" cy="598373"/>
            </a:xfrm>
            <a:custGeom>
              <a:avLst/>
              <a:gdLst/>
              <a:ahLst/>
              <a:cxnLst/>
              <a:rect r="r" b="b" t="t" l="l"/>
              <a:pathLst>
                <a:path h="598373" w="2044348">
                  <a:moveTo>
                    <a:pt x="2044348" y="0"/>
                  </a:moveTo>
                  <a:lnTo>
                    <a:pt x="0" y="0"/>
                  </a:lnTo>
                  <a:lnTo>
                    <a:pt x="0" y="598373"/>
                  </a:lnTo>
                  <a:lnTo>
                    <a:pt x="2044348" y="598373"/>
                  </a:lnTo>
                  <a:lnTo>
                    <a:pt x="2044348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true" rot="-10462782">
              <a:off x="1998879" y="5378699"/>
              <a:ext cx="3967053" cy="1060709"/>
            </a:xfrm>
            <a:custGeom>
              <a:avLst/>
              <a:gdLst/>
              <a:ahLst/>
              <a:cxnLst/>
              <a:rect r="r" b="b" t="t" l="l"/>
              <a:pathLst>
                <a:path h="1060709" w="3967053">
                  <a:moveTo>
                    <a:pt x="0" y="1060710"/>
                  </a:moveTo>
                  <a:lnTo>
                    <a:pt x="3967053" y="1060710"/>
                  </a:lnTo>
                  <a:lnTo>
                    <a:pt x="3967053" y="0"/>
                  </a:lnTo>
                  <a:lnTo>
                    <a:pt x="0" y="0"/>
                  </a:lnTo>
                  <a:lnTo>
                    <a:pt x="0" y="106071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4172595">
              <a:off x="9469850" y="5590789"/>
              <a:ext cx="1169916" cy="350975"/>
            </a:xfrm>
            <a:custGeom>
              <a:avLst/>
              <a:gdLst/>
              <a:ahLst/>
              <a:cxnLst/>
              <a:rect r="r" b="b" t="t" l="l"/>
              <a:pathLst>
                <a:path h="350975" w="1169916">
                  <a:moveTo>
                    <a:pt x="0" y="350975"/>
                  </a:moveTo>
                  <a:lnTo>
                    <a:pt x="1169916" y="350975"/>
                  </a:lnTo>
                  <a:lnTo>
                    <a:pt x="1169916" y="0"/>
                  </a:lnTo>
                  <a:lnTo>
                    <a:pt x="0" y="0"/>
                  </a:lnTo>
                  <a:lnTo>
                    <a:pt x="0" y="350975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287125" y="2342251"/>
              <a:ext cx="2498135" cy="2498135"/>
            </a:xfrm>
            <a:custGeom>
              <a:avLst/>
              <a:gdLst/>
              <a:ahLst/>
              <a:cxnLst/>
              <a:rect r="r" b="b" t="t" l="l"/>
              <a:pathLst>
                <a:path h="2498135" w="2498135">
                  <a:moveTo>
                    <a:pt x="0" y="0"/>
                  </a:moveTo>
                  <a:lnTo>
                    <a:pt x="2498134" y="0"/>
                  </a:lnTo>
                  <a:lnTo>
                    <a:pt x="2498134" y="2498135"/>
                  </a:lnTo>
                  <a:lnTo>
                    <a:pt x="0" y="2498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7474114" y="3250932"/>
              <a:ext cx="2124156" cy="623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2"/>
                </a:lnSpc>
              </a:pPr>
              <a:r>
                <a:rPr lang="en-US" sz="280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%8</a:t>
              </a:r>
              <a:r>
                <a:rPr lang="en-US" b="true" sz="280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– %12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2470064" y="1725377"/>
              <a:ext cx="2569691" cy="2569691"/>
            </a:xfrm>
            <a:custGeom>
              <a:avLst/>
              <a:gdLst/>
              <a:ahLst/>
              <a:cxnLst/>
              <a:rect r="r" b="b" t="t" l="l"/>
              <a:pathLst>
                <a:path h="2569691" w="2569691">
                  <a:moveTo>
                    <a:pt x="0" y="0"/>
                  </a:moveTo>
                  <a:lnTo>
                    <a:pt x="2569690" y="0"/>
                  </a:lnTo>
                  <a:lnTo>
                    <a:pt x="2569690" y="2569691"/>
                  </a:lnTo>
                  <a:lnTo>
                    <a:pt x="0" y="256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2615785" y="2684700"/>
              <a:ext cx="2278249" cy="593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6"/>
                </a:lnSpc>
              </a:pPr>
              <a:r>
                <a:rPr lang="en-US" sz="265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%15</a:t>
              </a:r>
              <a:r>
                <a:rPr lang="en-US" b="true" sz="265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– %25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12683158" y="4232010"/>
              <a:ext cx="5548946" cy="5548946"/>
            </a:xfrm>
            <a:custGeom>
              <a:avLst/>
              <a:gdLst/>
              <a:ahLst/>
              <a:cxnLst/>
              <a:rect r="r" b="b" t="t" l="l"/>
              <a:pathLst>
                <a:path h="5548946" w="5548946">
                  <a:moveTo>
                    <a:pt x="0" y="0"/>
                  </a:moveTo>
                  <a:lnTo>
                    <a:pt x="5548947" y="0"/>
                  </a:lnTo>
                  <a:lnTo>
                    <a:pt x="5548947" y="5548946"/>
                  </a:lnTo>
                  <a:lnTo>
                    <a:pt x="0" y="5548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13492420" y="6299676"/>
              <a:ext cx="3930423" cy="1299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05"/>
                </a:lnSpc>
              </a:pPr>
              <a:r>
                <a:rPr lang="en-US" sz="586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%2</a:t>
              </a:r>
              <a:r>
                <a:rPr lang="en-US" b="true" sz="586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– %4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9379559" y="4077796"/>
              <a:ext cx="3376961" cy="3376961"/>
            </a:xfrm>
            <a:custGeom>
              <a:avLst/>
              <a:gdLst/>
              <a:ahLst/>
              <a:cxnLst/>
              <a:rect r="r" b="b" t="t" l="l"/>
              <a:pathLst>
                <a:path h="3376961" w="3376961">
                  <a:moveTo>
                    <a:pt x="0" y="0"/>
                  </a:moveTo>
                  <a:lnTo>
                    <a:pt x="3376960" y="0"/>
                  </a:lnTo>
                  <a:lnTo>
                    <a:pt x="3376960" y="3376961"/>
                  </a:lnTo>
                  <a:lnTo>
                    <a:pt x="0" y="3376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9596674" y="5369648"/>
              <a:ext cx="2942729" cy="726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9"/>
                </a:lnSpc>
              </a:pPr>
              <a:r>
                <a:rPr lang="en-US" sz="3263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%20</a:t>
              </a:r>
              <a:r>
                <a:rPr lang="en-US" b="true" sz="326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– %30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4953410"/>
              <a:ext cx="6056430" cy="6056430"/>
            </a:xfrm>
            <a:custGeom>
              <a:avLst/>
              <a:gdLst/>
              <a:ahLst/>
              <a:cxnLst/>
              <a:rect r="r" b="b" t="t" l="l"/>
              <a:pathLst>
                <a:path h="6056430" w="6056430">
                  <a:moveTo>
                    <a:pt x="0" y="0"/>
                  </a:moveTo>
                  <a:lnTo>
                    <a:pt x="6056430" y="0"/>
                  </a:lnTo>
                  <a:lnTo>
                    <a:pt x="6056430" y="6056430"/>
                  </a:lnTo>
                  <a:lnTo>
                    <a:pt x="0" y="605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046838" y="7262179"/>
              <a:ext cx="3962753" cy="1324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80"/>
                </a:lnSpc>
              </a:pPr>
              <a:r>
                <a:rPr lang="en-US" sz="5986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%4</a:t>
              </a:r>
              <a:r>
                <a:rPr lang="en-US" b="true" sz="598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– %7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115516" y="0"/>
              <a:ext cx="15237948" cy="1600306"/>
              <a:chOff x="0" y="0"/>
              <a:chExt cx="3009965" cy="31611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009965" cy="316110"/>
              </a:xfrm>
              <a:custGeom>
                <a:avLst/>
                <a:gdLst/>
                <a:ahLst/>
                <a:cxnLst/>
                <a:rect r="r" b="b" t="t" l="l"/>
                <a:pathLst>
                  <a:path h="316110" w="3009965">
                    <a:moveTo>
                      <a:pt x="34549" y="0"/>
                    </a:moveTo>
                    <a:lnTo>
                      <a:pt x="2975416" y="0"/>
                    </a:lnTo>
                    <a:cubicBezTo>
                      <a:pt x="2984579" y="0"/>
                      <a:pt x="2993367" y="3640"/>
                      <a:pt x="2999846" y="10119"/>
                    </a:cubicBezTo>
                    <a:cubicBezTo>
                      <a:pt x="3006325" y="16598"/>
                      <a:pt x="3009965" y="25386"/>
                      <a:pt x="3009965" y="34549"/>
                    </a:cubicBezTo>
                    <a:lnTo>
                      <a:pt x="3009965" y="281561"/>
                    </a:lnTo>
                    <a:cubicBezTo>
                      <a:pt x="3009965" y="290724"/>
                      <a:pt x="3006325" y="299512"/>
                      <a:pt x="2999846" y="305991"/>
                    </a:cubicBezTo>
                    <a:cubicBezTo>
                      <a:pt x="2993367" y="312470"/>
                      <a:pt x="2984579" y="316110"/>
                      <a:pt x="2975416" y="316110"/>
                    </a:cubicBezTo>
                    <a:lnTo>
                      <a:pt x="34549" y="316110"/>
                    </a:lnTo>
                    <a:cubicBezTo>
                      <a:pt x="25386" y="316110"/>
                      <a:pt x="16598" y="312470"/>
                      <a:pt x="10119" y="305991"/>
                    </a:cubicBezTo>
                    <a:cubicBezTo>
                      <a:pt x="3640" y="299512"/>
                      <a:pt x="0" y="290724"/>
                      <a:pt x="0" y="281561"/>
                    </a:cubicBezTo>
                    <a:lnTo>
                      <a:pt x="0" y="34549"/>
                    </a:lnTo>
                    <a:cubicBezTo>
                      <a:pt x="0" y="25386"/>
                      <a:pt x="3640" y="16598"/>
                      <a:pt x="10119" y="10119"/>
                    </a:cubicBezTo>
                    <a:cubicBezTo>
                      <a:pt x="16598" y="3640"/>
                      <a:pt x="25386" y="0"/>
                      <a:pt x="34549" y="0"/>
                    </a:cubicBezTo>
                    <a:close/>
                  </a:path>
                </a:pathLst>
              </a:custGeom>
              <a:solidFill>
                <a:srgbClr val="697083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3009965" cy="3732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Yerçekimi Modeli Sadece Mal İhracatı ile Alakalıdır</a:t>
                </a: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9868" y="7009483"/>
            <a:ext cx="6016167" cy="2876075"/>
            <a:chOff x="0" y="0"/>
            <a:chExt cx="1584505" cy="757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84505" cy="757485"/>
            </a:xfrm>
            <a:custGeom>
              <a:avLst/>
              <a:gdLst/>
              <a:ahLst/>
              <a:cxnLst/>
              <a:rect r="r" b="b" t="t" l="l"/>
              <a:pathLst>
                <a:path h="757485" w="1584505">
                  <a:moveTo>
                    <a:pt x="65629" y="0"/>
                  </a:moveTo>
                  <a:lnTo>
                    <a:pt x="1518875" y="0"/>
                  </a:lnTo>
                  <a:cubicBezTo>
                    <a:pt x="1536281" y="0"/>
                    <a:pt x="1552974" y="6915"/>
                    <a:pt x="1565282" y="19222"/>
                  </a:cubicBezTo>
                  <a:cubicBezTo>
                    <a:pt x="1577590" y="31530"/>
                    <a:pt x="1584505" y="48223"/>
                    <a:pt x="1584505" y="65629"/>
                  </a:cubicBezTo>
                  <a:lnTo>
                    <a:pt x="1584505" y="691855"/>
                  </a:lnTo>
                  <a:cubicBezTo>
                    <a:pt x="1584505" y="709261"/>
                    <a:pt x="1577590" y="725955"/>
                    <a:pt x="1565282" y="738262"/>
                  </a:cubicBezTo>
                  <a:cubicBezTo>
                    <a:pt x="1552974" y="750570"/>
                    <a:pt x="1536281" y="757485"/>
                    <a:pt x="1518875" y="757485"/>
                  </a:cubicBezTo>
                  <a:lnTo>
                    <a:pt x="65629" y="757485"/>
                  </a:lnTo>
                  <a:cubicBezTo>
                    <a:pt x="48223" y="757485"/>
                    <a:pt x="31530" y="750570"/>
                    <a:pt x="19222" y="738262"/>
                  </a:cubicBezTo>
                  <a:cubicBezTo>
                    <a:pt x="6915" y="725955"/>
                    <a:pt x="0" y="709261"/>
                    <a:pt x="0" y="691855"/>
                  </a:cubicBezTo>
                  <a:lnTo>
                    <a:pt x="0" y="65629"/>
                  </a:lnTo>
                  <a:cubicBezTo>
                    <a:pt x="0" y="48223"/>
                    <a:pt x="6915" y="31530"/>
                    <a:pt x="19222" y="19222"/>
                  </a:cubicBezTo>
                  <a:cubicBezTo>
                    <a:pt x="31530" y="6915"/>
                    <a:pt x="48223" y="0"/>
                    <a:pt x="6562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84505" cy="79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“Türk dizileri, ülkeyi yalnızca izlenen değil, ziyaret edilmek istenen bir yere dönüştürüyor.”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“Kültürel görünürlük, turizm talebinde çarpan etkisi yaratmaktadır.”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29770" y="428585"/>
            <a:ext cx="11428461" cy="1200230"/>
            <a:chOff x="0" y="0"/>
            <a:chExt cx="3009965" cy="316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09965" cy="316110"/>
            </a:xfrm>
            <a:custGeom>
              <a:avLst/>
              <a:gdLst/>
              <a:ahLst/>
              <a:cxnLst/>
              <a:rect r="r" b="b" t="t" l="l"/>
              <a:pathLst>
                <a:path h="316110" w="3009965">
                  <a:moveTo>
                    <a:pt x="34549" y="0"/>
                  </a:moveTo>
                  <a:lnTo>
                    <a:pt x="2975416" y="0"/>
                  </a:lnTo>
                  <a:cubicBezTo>
                    <a:pt x="2984579" y="0"/>
                    <a:pt x="2993367" y="3640"/>
                    <a:pt x="2999846" y="10119"/>
                  </a:cubicBezTo>
                  <a:cubicBezTo>
                    <a:pt x="3006325" y="16598"/>
                    <a:pt x="3009965" y="25386"/>
                    <a:pt x="3009965" y="34549"/>
                  </a:cubicBezTo>
                  <a:lnTo>
                    <a:pt x="3009965" y="281561"/>
                  </a:lnTo>
                  <a:cubicBezTo>
                    <a:pt x="3009965" y="290724"/>
                    <a:pt x="3006325" y="299512"/>
                    <a:pt x="2999846" y="305991"/>
                  </a:cubicBezTo>
                  <a:cubicBezTo>
                    <a:pt x="2993367" y="312470"/>
                    <a:pt x="2984579" y="316110"/>
                    <a:pt x="2975416" y="316110"/>
                  </a:cubicBezTo>
                  <a:lnTo>
                    <a:pt x="34549" y="316110"/>
                  </a:lnTo>
                  <a:cubicBezTo>
                    <a:pt x="25386" y="316110"/>
                    <a:pt x="16598" y="312470"/>
                    <a:pt x="10119" y="305991"/>
                  </a:cubicBezTo>
                  <a:cubicBezTo>
                    <a:pt x="3640" y="299512"/>
                    <a:pt x="0" y="290724"/>
                    <a:pt x="0" y="281561"/>
                  </a:cubicBezTo>
                  <a:lnTo>
                    <a:pt x="0" y="34549"/>
                  </a:lnTo>
                  <a:cubicBezTo>
                    <a:pt x="0" y="25386"/>
                    <a:pt x="3640" y="16598"/>
                    <a:pt x="10119" y="10119"/>
                  </a:cubicBezTo>
                  <a:cubicBezTo>
                    <a:pt x="16598" y="3640"/>
                    <a:pt x="25386" y="0"/>
                    <a:pt x="3454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09965" cy="373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Türk Dizilerinin Global Ölçekte Halo Etkisi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60151" y="7009483"/>
            <a:ext cx="6016167" cy="2876075"/>
            <a:chOff x="0" y="0"/>
            <a:chExt cx="1584505" cy="7574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4505" cy="757485"/>
            </a:xfrm>
            <a:custGeom>
              <a:avLst/>
              <a:gdLst/>
              <a:ahLst/>
              <a:cxnLst/>
              <a:rect r="r" b="b" t="t" l="l"/>
              <a:pathLst>
                <a:path h="757485" w="1584505">
                  <a:moveTo>
                    <a:pt x="65629" y="0"/>
                  </a:moveTo>
                  <a:lnTo>
                    <a:pt x="1518875" y="0"/>
                  </a:lnTo>
                  <a:cubicBezTo>
                    <a:pt x="1536281" y="0"/>
                    <a:pt x="1552974" y="6915"/>
                    <a:pt x="1565282" y="19222"/>
                  </a:cubicBezTo>
                  <a:cubicBezTo>
                    <a:pt x="1577590" y="31530"/>
                    <a:pt x="1584505" y="48223"/>
                    <a:pt x="1584505" y="65629"/>
                  </a:cubicBezTo>
                  <a:lnTo>
                    <a:pt x="1584505" y="691855"/>
                  </a:lnTo>
                  <a:cubicBezTo>
                    <a:pt x="1584505" y="709261"/>
                    <a:pt x="1577590" y="725955"/>
                    <a:pt x="1565282" y="738262"/>
                  </a:cubicBezTo>
                  <a:cubicBezTo>
                    <a:pt x="1552974" y="750570"/>
                    <a:pt x="1536281" y="757485"/>
                    <a:pt x="1518875" y="757485"/>
                  </a:cubicBezTo>
                  <a:lnTo>
                    <a:pt x="65629" y="757485"/>
                  </a:lnTo>
                  <a:cubicBezTo>
                    <a:pt x="48223" y="757485"/>
                    <a:pt x="31530" y="750570"/>
                    <a:pt x="19222" y="738262"/>
                  </a:cubicBezTo>
                  <a:cubicBezTo>
                    <a:pt x="6915" y="725955"/>
                    <a:pt x="0" y="709261"/>
                    <a:pt x="0" y="691855"/>
                  </a:cubicBezTo>
                  <a:lnTo>
                    <a:pt x="0" y="65629"/>
                  </a:lnTo>
                  <a:cubicBezTo>
                    <a:pt x="0" y="48223"/>
                    <a:pt x="6915" y="31530"/>
                    <a:pt x="19222" y="19222"/>
                  </a:cubicBezTo>
                  <a:cubicBezTo>
                    <a:pt x="31530" y="6915"/>
                    <a:pt x="48223" y="0"/>
                    <a:pt x="6562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84505" cy="79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“Dizi ihracatı tek başına küçük görünür; ancak tetiklediği sektörlerle birlikte GSYH etkisi katlanır.”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“Bu etki, klasik ihracatın ötesinde yayılmacı bir ekonomik etki alanı yaratır.”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9373" y="2221998"/>
            <a:ext cx="7057157" cy="4194301"/>
          </a:xfrm>
          <a:custGeom>
            <a:avLst/>
            <a:gdLst/>
            <a:ahLst/>
            <a:cxnLst/>
            <a:rect r="r" b="b" t="t" l="l"/>
            <a:pathLst>
              <a:path h="4194301" w="7057157">
                <a:moveTo>
                  <a:pt x="0" y="0"/>
                </a:moveTo>
                <a:lnTo>
                  <a:pt x="7057157" y="0"/>
                </a:lnTo>
                <a:lnTo>
                  <a:pt x="7057157" y="4194301"/>
                </a:lnTo>
                <a:lnTo>
                  <a:pt x="0" y="4194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4" r="-1298" b="-1435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656" y="2221998"/>
            <a:ext cx="7057157" cy="4194301"/>
          </a:xfrm>
          <a:custGeom>
            <a:avLst/>
            <a:gdLst/>
            <a:ahLst/>
            <a:cxnLst/>
            <a:rect r="r" b="b" t="t" l="l"/>
            <a:pathLst>
              <a:path h="4194301" w="7057157">
                <a:moveTo>
                  <a:pt x="0" y="0"/>
                </a:moveTo>
                <a:lnTo>
                  <a:pt x="7057157" y="0"/>
                </a:lnTo>
                <a:lnTo>
                  <a:pt x="7057157" y="4194301"/>
                </a:lnTo>
                <a:lnTo>
                  <a:pt x="0" y="4194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9" r="0" b="-14145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4941" y="2798741"/>
            <a:ext cx="887487" cy="1109169"/>
          </a:xfrm>
          <a:custGeom>
            <a:avLst/>
            <a:gdLst/>
            <a:ahLst/>
            <a:cxnLst/>
            <a:rect r="r" b="b" t="t" l="l"/>
            <a:pathLst>
              <a:path h="1109169" w="887487">
                <a:moveTo>
                  <a:pt x="0" y="0"/>
                </a:moveTo>
                <a:lnTo>
                  <a:pt x="887487" y="0"/>
                </a:lnTo>
                <a:lnTo>
                  <a:pt x="887487" y="1109170"/>
                </a:lnTo>
                <a:lnTo>
                  <a:pt x="0" y="1109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64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6503" y="2393354"/>
            <a:ext cx="1384748" cy="1337703"/>
          </a:xfrm>
          <a:custGeom>
            <a:avLst/>
            <a:gdLst/>
            <a:ahLst/>
            <a:cxnLst/>
            <a:rect r="r" b="b" t="t" l="l"/>
            <a:pathLst>
              <a:path h="1337703" w="1384748">
                <a:moveTo>
                  <a:pt x="0" y="0"/>
                </a:moveTo>
                <a:lnTo>
                  <a:pt x="1384748" y="0"/>
                </a:lnTo>
                <a:lnTo>
                  <a:pt x="1384748" y="1337704"/>
                </a:lnTo>
                <a:lnTo>
                  <a:pt x="0" y="1337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11" t="0" r="-31708" b="-656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4451" y="2538478"/>
            <a:ext cx="934306" cy="1270199"/>
          </a:xfrm>
          <a:custGeom>
            <a:avLst/>
            <a:gdLst/>
            <a:ahLst/>
            <a:cxnLst/>
            <a:rect r="r" b="b" t="t" l="l"/>
            <a:pathLst>
              <a:path h="1270199" w="934306">
                <a:moveTo>
                  <a:pt x="0" y="0"/>
                </a:moveTo>
                <a:lnTo>
                  <a:pt x="934306" y="0"/>
                </a:lnTo>
                <a:lnTo>
                  <a:pt x="934306" y="1270199"/>
                </a:lnTo>
                <a:lnTo>
                  <a:pt x="0" y="127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77" t="0" r="-49325" b="-5005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9318" y="4684139"/>
            <a:ext cx="16889364" cy="4574161"/>
            <a:chOff x="0" y="0"/>
            <a:chExt cx="22519152" cy="6098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36650" cy="6098881"/>
            </a:xfrm>
            <a:custGeom>
              <a:avLst/>
              <a:gdLst/>
              <a:ahLst/>
              <a:cxnLst/>
              <a:rect r="r" b="b" t="t" l="l"/>
              <a:pathLst>
                <a:path h="6098881" w="7636650">
                  <a:moveTo>
                    <a:pt x="0" y="0"/>
                  </a:moveTo>
                  <a:lnTo>
                    <a:pt x="7636650" y="0"/>
                  </a:lnTo>
                  <a:lnTo>
                    <a:pt x="7636650" y="6098881"/>
                  </a:lnTo>
                  <a:lnTo>
                    <a:pt x="0" y="609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453683" y="0"/>
              <a:ext cx="7636650" cy="6098881"/>
            </a:xfrm>
            <a:custGeom>
              <a:avLst/>
              <a:gdLst/>
              <a:ahLst/>
              <a:cxnLst/>
              <a:rect r="r" b="b" t="t" l="l"/>
              <a:pathLst>
                <a:path h="6098881" w="7636650">
                  <a:moveTo>
                    <a:pt x="0" y="0"/>
                  </a:moveTo>
                  <a:lnTo>
                    <a:pt x="7636650" y="0"/>
                  </a:lnTo>
                  <a:lnTo>
                    <a:pt x="7636650" y="6098881"/>
                  </a:lnTo>
                  <a:lnTo>
                    <a:pt x="0" y="609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882502" y="0"/>
              <a:ext cx="7636650" cy="6098881"/>
            </a:xfrm>
            <a:custGeom>
              <a:avLst/>
              <a:gdLst/>
              <a:ahLst/>
              <a:cxnLst/>
              <a:rect r="r" b="b" t="t" l="l"/>
              <a:pathLst>
                <a:path h="6098881" w="7636650">
                  <a:moveTo>
                    <a:pt x="0" y="0"/>
                  </a:moveTo>
                  <a:lnTo>
                    <a:pt x="7636650" y="0"/>
                  </a:lnTo>
                  <a:lnTo>
                    <a:pt x="7636650" y="6098881"/>
                  </a:lnTo>
                  <a:lnTo>
                    <a:pt x="0" y="609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60427" y="2246882"/>
              <a:ext cx="20198297" cy="2424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b="true" sz="3500" spc="10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Kültürel</a:t>
              </a:r>
              <a:r>
                <a:rPr lang="en-US" b="true" sz="3500" spc="10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ürünler, farklı formlar</a:t>
              </a:r>
              <a:r>
                <a:rPr lang="en-US" b="true" sz="3500" spc="10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 üretilseler de, küresel ticarette aynı etkiyi yaratır: algı oluşturur, talep üretir ve ekonomik hareket başlatır.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29770" y="428585"/>
            <a:ext cx="11428461" cy="1200230"/>
            <a:chOff x="0" y="0"/>
            <a:chExt cx="3009965" cy="316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09965" cy="316110"/>
            </a:xfrm>
            <a:custGeom>
              <a:avLst/>
              <a:gdLst/>
              <a:ahLst/>
              <a:cxnLst/>
              <a:rect r="r" b="b" t="t" l="l"/>
              <a:pathLst>
                <a:path h="316110" w="3009965">
                  <a:moveTo>
                    <a:pt x="34549" y="0"/>
                  </a:moveTo>
                  <a:lnTo>
                    <a:pt x="2975416" y="0"/>
                  </a:lnTo>
                  <a:cubicBezTo>
                    <a:pt x="2984579" y="0"/>
                    <a:pt x="2993367" y="3640"/>
                    <a:pt x="2999846" y="10119"/>
                  </a:cubicBezTo>
                  <a:cubicBezTo>
                    <a:pt x="3006325" y="16598"/>
                    <a:pt x="3009965" y="25386"/>
                    <a:pt x="3009965" y="34549"/>
                  </a:cubicBezTo>
                  <a:lnTo>
                    <a:pt x="3009965" y="281561"/>
                  </a:lnTo>
                  <a:cubicBezTo>
                    <a:pt x="3009965" y="290724"/>
                    <a:pt x="3006325" y="299512"/>
                    <a:pt x="2999846" y="305991"/>
                  </a:cubicBezTo>
                  <a:cubicBezTo>
                    <a:pt x="2993367" y="312470"/>
                    <a:pt x="2984579" y="316110"/>
                    <a:pt x="2975416" y="316110"/>
                  </a:cubicBezTo>
                  <a:lnTo>
                    <a:pt x="34549" y="316110"/>
                  </a:lnTo>
                  <a:cubicBezTo>
                    <a:pt x="25386" y="316110"/>
                    <a:pt x="16598" y="312470"/>
                    <a:pt x="10119" y="305991"/>
                  </a:cubicBezTo>
                  <a:cubicBezTo>
                    <a:pt x="3640" y="299512"/>
                    <a:pt x="0" y="290724"/>
                    <a:pt x="0" y="281561"/>
                  </a:cubicBezTo>
                  <a:lnTo>
                    <a:pt x="0" y="34549"/>
                  </a:lnTo>
                  <a:cubicBezTo>
                    <a:pt x="0" y="25386"/>
                    <a:pt x="3640" y="16598"/>
                    <a:pt x="10119" y="10119"/>
                  </a:cubicBezTo>
                  <a:cubicBezTo>
                    <a:pt x="16598" y="3640"/>
                    <a:pt x="25386" y="0"/>
                    <a:pt x="34549" y="0"/>
                  </a:cubicBezTo>
                  <a:close/>
                </a:path>
              </a:pathLst>
            </a:custGeom>
            <a:solidFill>
              <a:srgbClr val="6970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09965" cy="373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Bizi Dinlediğiniz için Teşekkür Ederiz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4340">
            <a:off x="1166746" y="1066800"/>
            <a:ext cx="1595451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4140">
            <a:off x="1190615" y="9209408"/>
            <a:ext cx="1590676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42390" y="17145"/>
            <a:ext cx="1585402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Kaynakça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6787" y="1478194"/>
            <a:ext cx="15854020" cy="691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Kim, Y. (2013). </a:t>
            </a:r>
            <a:r>
              <a:rPr lang="en-US" sz="3000" i="true">
                <a:solidFill>
                  <a:srgbClr val="000000"/>
                </a:solidFill>
                <a:latin typeface="Aptos Italics"/>
                <a:ea typeface="Aptos Italics"/>
                <a:cs typeface="Aptos Italics"/>
                <a:sym typeface="Aptos Italics"/>
              </a:rPr>
              <a:t>The Korean Wave: Korean Media Go Global</a:t>
            </a: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Korea Creative Content Agency (KOCCA). (2022). </a:t>
            </a:r>
            <a:r>
              <a:rPr lang="en-US" sz="3000" i="true">
                <a:solidFill>
                  <a:srgbClr val="000000"/>
                </a:solidFill>
                <a:latin typeface="Aptos Italics"/>
                <a:ea typeface="Aptos Italics"/>
                <a:cs typeface="Aptos Italics"/>
                <a:sym typeface="Aptos Italics"/>
              </a:rPr>
              <a:t>Content Industry Statistics Report.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Reuters (2023). South Korea turns to culture as a new engine of growth.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Ministry of Culture, Sports and Tourism (MCST), Republic of Korea.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BrandFinance (2025) Global Soft Power Index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Çakmak, C. (2020). “Yumuşak güç aracı olarak Kore Dalgası (Hallyu).”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DergiPark “Güney Kore kültür politikaları ve yaratıcı endüstriler üzerine çalışmalar.”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Anadolu Ajansı. (2023). </a:t>
            </a:r>
            <a:r>
              <a:rPr lang="en-US" sz="3000" i="true">
                <a:solidFill>
                  <a:srgbClr val="000000"/>
                </a:solidFill>
                <a:latin typeface="Aptos Italics"/>
                <a:ea typeface="Aptos Italics"/>
                <a:cs typeface="Aptos Italics"/>
                <a:sym typeface="Aptos Italics"/>
              </a:rPr>
              <a:t>Güney Kore’nin Hallyu politikası ve ekonomik etkileri.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i="true">
                <a:solidFill>
                  <a:srgbClr val="000000"/>
                </a:solidFill>
                <a:latin typeface="Aptos Italics"/>
                <a:ea typeface="Aptos Italics"/>
                <a:cs typeface="Aptos Italics"/>
                <a:sym typeface="Aptos Italics"/>
              </a:rPr>
              <a:t>Binark,Mutlu (2019) Kültürel Diplomasi ve Kore Dalgası </a:t>
            </a: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“Hallyu”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Research and Markets (2025 Raporu)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PwC Küresel Görünüm Raporu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All Time Worldwide Box Office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Statista. (2020). Disney Dominates at the Box Office.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U.S. Trade in Services. (2025). BEA.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693414"/>
          <a:ext cx="11229975" cy="4179665"/>
        </p:xfrm>
        <a:graphic>
          <a:graphicData uri="http://schemas.openxmlformats.org/presentationml/2006/ole">
            <p:oleObj imgW="13474700" imgH="6426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8389448" y="2780987"/>
            <a:ext cx="9009992" cy="6014169"/>
          </a:xfrm>
          <a:custGeom>
            <a:avLst/>
            <a:gdLst/>
            <a:ahLst/>
            <a:cxnLst/>
            <a:rect r="r" b="b" t="t" l="l"/>
            <a:pathLst>
              <a:path h="6014169" w="9009992">
                <a:moveTo>
                  <a:pt x="0" y="0"/>
                </a:moveTo>
                <a:lnTo>
                  <a:pt x="9009992" y="0"/>
                </a:lnTo>
                <a:lnTo>
                  <a:pt x="9009992" y="6014169"/>
                </a:lnTo>
                <a:lnTo>
                  <a:pt x="0" y="6014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6690" y="564170"/>
            <a:ext cx="8699920" cy="1162770"/>
            <a:chOff x="0" y="0"/>
            <a:chExt cx="2291337" cy="306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1337" cy="306244"/>
            </a:xfrm>
            <a:custGeom>
              <a:avLst/>
              <a:gdLst/>
              <a:ahLst/>
              <a:cxnLst/>
              <a:rect r="r" b="b" t="t" l="l"/>
              <a:pathLst>
                <a:path h="306244" w="2291337">
                  <a:moveTo>
                    <a:pt x="44494" y="0"/>
                  </a:moveTo>
                  <a:lnTo>
                    <a:pt x="2246843" y="0"/>
                  </a:lnTo>
                  <a:cubicBezTo>
                    <a:pt x="2258644" y="0"/>
                    <a:pt x="2269961" y="4688"/>
                    <a:pt x="2278305" y="13032"/>
                  </a:cubicBezTo>
                  <a:cubicBezTo>
                    <a:pt x="2286649" y="21376"/>
                    <a:pt x="2291337" y="32694"/>
                    <a:pt x="2291337" y="44494"/>
                  </a:cubicBezTo>
                  <a:lnTo>
                    <a:pt x="2291337" y="261750"/>
                  </a:lnTo>
                  <a:cubicBezTo>
                    <a:pt x="2291337" y="286323"/>
                    <a:pt x="2271416" y="306244"/>
                    <a:pt x="2246843" y="306244"/>
                  </a:cubicBezTo>
                  <a:lnTo>
                    <a:pt x="44494" y="306244"/>
                  </a:lnTo>
                  <a:cubicBezTo>
                    <a:pt x="32694" y="306244"/>
                    <a:pt x="21376" y="301556"/>
                    <a:pt x="13032" y="293212"/>
                  </a:cubicBezTo>
                  <a:cubicBezTo>
                    <a:pt x="4688" y="284868"/>
                    <a:pt x="0" y="273550"/>
                    <a:pt x="0" y="261750"/>
                  </a:cubicBezTo>
                  <a:lnTo>
                    <a:pt x="0" y="44494"/>
                  </a:lnTo>
                  <a:cubicBezTo>
                    <a:pt x="0" y="32694"/>
                    <a:pt x="4688" y="21376"/>
                    <a:pt x="13032" y="13032"/>
                  </a:cubicBezTo>
                  <a:cubicBezTo>
                    <a:pt x="21376" y="4688"/>
                    <a:pt x="32694" y="0"/>
                    <a:pt x="44494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291337" cy="411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0549" y="479164"/>
            <a:ext cx="1117829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Neden Film İhracatı?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103" y="1478530"/>
            <a:ext cx="12065743" cy="7329939"/>
          </a:xfrm>
          <a:custGeom>
            <a:avLst/>
            <a:gdLst/>
            <a:ahLst/>
            <a:cxnLst/>
            <a:rect r="r" b="b" t="t" l="l"/>
            <a:pathLst>
              <a:path h="7329939" w="12065743">
                <a:moveTo>
                  <a:pt x="0" y="0"/>
                </a:moveTo>
                <a:lnTo>
                  <a:pt x="12065743" y="0"/>
                </a:lnTo>
                <a:lnTo>
                  <a:pt x="12065743" y="7329940"/>
                </a:lnTo>
                <a:lnTo>
                  <a:pt x="0" y="732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652989" y="223838"/>
          <a:ext cx="3240883" cy="9839325"/>
        </p:xfrm>
        <a:graphic>
          <a:graphicData uri="http://schemas.openxmlformats.org/drawingml/2006/table">
            <a:tbl>
              <a:tblPr/>
              <a:tblGrid>
                <a:gridCol w="1132141"/>
                <a:gridCol w="1132141"/>
              </a:tblGrid>
              <a:tr h="1109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yıllar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dış ticaret fazlası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9.02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9.93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10.05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10.41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8021" y="1673879"/>
            <a:ext cx="7645979" cy="3269543"/>
            <a:chOff x="0" y="0"/>
            <a:chExt cx="2013756" cy="861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3756" cy="861114"/>
            </a:xfrm>
            <a:custGeom>
              <a:avLst/>
              <a:gdLst/>
              <a:ahLst/>
              <a:cxnLst/>
              <a:rect r="r" b="b" t="t" l="l"/>
              <a:pathLst>
                <a:path h="861114" w="2013756">
                  <a:moveTo>
                    <a:pt x="50627" y="0"/>
                  </a:moveTo>
                  <a:lnTo>
                    <a:pt x="1963129" y="0"/>
                  </a:lnTo>
                  <a:cubicBezTo>
                    <a:pt x="1991089" y="0"/>
                    <a:pt x="2013756" y="22667"/>
                    <a:pt x="2013756" y="50627"/>
                  </a:cubicBezTo>
                  <a:lnTo>
                    <a:pt x="2013756" y="810487"/>
                  </a:lnTo>
                  <a:cubicBezTo>
                    <a:pt x="2013756" y="823914"/>
                    <a:pt x="2008422" y="836791"/>
                    <a:pt x="1998928" y="846286"/>
                  </a:cubicBezTo>
                  <a:cubicBezTo>
                    <a:pt x="1989433" y="855780"/>
                    <a:pt x="1976556" y="861114"/>
                    <a:pt x="1963129" y="861114"/>
                  </a:cubicBezTo>
                  <a:lnTo>
                    <a:pt x="50627" y="861114"/>
                  </a:lnTo>
                  <a:cubicBezTo>
                    <a:pt x="37200" y="861114"/>
                    <a:pt x="24323" y="855780"/>
                    <a:pt x="14828" y="846286"/>
                  </a:cubicBezTo>
                  <a:cubicBezTo>
                    <a:pt x="5334" y="836791"/>
                    <a:pt x="0" y="823914"/>
                    <a:pt x="0" y="810487"/>
                  </a:cubicBezTo>
                  <a:lnTo>
                    <a:pt x="0" y="50627"/>
                  </a:lnTo>
                  <a:cubicBezTo>
                    <a:pt x="0" y="37200"/>
                    <a:pt x="5334" y="24323"/>
                    <a:pt x="14828" y="14828"/>
                  </a:cubicBezTo>
                  <a:cubicBezTo>
                    <a:pt x="24323" y="5334"/>
                    <a:pt x="37200" y="0"/>
                    <a:pt x="50627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013756" cy="9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34346" y="5654491"/>
            <a:ext cx="7645979" cy="3269543"/>
            <a:chOff x="0" y="0"/>
            <a:chExt cx="2013756" cy="861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3756" cy="861114"/>
            </a:xfrm>
            <a:custGeom>
              <a:avLst/>
              <a:gdLst/>
              <a:ahLst/>
              <a:cxnLst/>
              <a:rect r="r" b="b" t="t" l="l"/>
              <a:pathLst>
                <a:path h="861114" w="2013756">
                  <a:moveTo>
                    <a:pt x="50627" y="0"/>
                  </a:moveTo>
                  <a:lnTo>
                    <a:pt x="1963129" y="0"/>
                  </a:lnTo>
                  <a:cubicBezTo>
                    <a:pt x="1991089" y="0"/>
                    <a:pt x="2013756" y="22667"/>
                    <a:pt x="2013756" y="50627"/>
                  </a:cubicBezTo>
                  <a:lnTo>
                    <a:pt x="2013756" y="810487"/>
                  </a:lnTo>
                  <a:cubicBezTo>
                    <a:pt x="2013756" y="823914"/>
                    <a:pt x="2008422" y="836791"/>
                    <a:pt x="1998928" y="846286"/>
                  </a:cubicBezTo>
                  <a:cubicBezTo>
                    <a:pt x="1989433" y="855780"/>
                    <a:pt x="1976556" y="861114"/>
                    <a:pt x="1963129" y="861114"/>
                  </a:cubicBezTo>
                  <a:lnTo>
                    <a:pt x="50627" y="861114"/>
                  </a:lnTo>
                  <a:cubicBezTo>
                    <a:pt x="37200" y="861114"/>
                    <a:pt x="24323" y="855780"/>
                    <a:pt x="14828" y="846286"/>
                  </a:cubicBezTo>
                  <a:cubicBezTo>
                    <a:pt x="5334" y="836791"/>
                    <a:pt x="0" y="823914"/>
                    <a:pt x="0" y="810487"/>
                  </a:cubicBezTo>
                  <a:lnTo>
                    <a:pt x="0" y="50627"/>
                  </a:lnTo>
                  <a:cubicBezTo>
                    <a:pt x="0" y="37200"/>
                    <a:pt x="5334" y="24323"/>
                    <a:pt x="14828" y="14828"/>
                  </a:cubicBezTo>
                  <a:cubicBezTo>
                    <a:pt x="24323" y="5334"/>
                    <a:pt x="37200" y="0"/>
                    <a:pt x="50627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013756" cy="965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53602" y="5029148"/>
            <a:ext cx="5134816" cy="5134816"/>
          </a:xfrm>
          <a:custGeom>
            <a:avLst/>
            <a:gdLst/>
            <a:ahLst/>
            <a:cxnLst/>
            <a:rect r="r" b="b" t="t" l="l"/>
            <a:pathLst>
              <a:path h="5134816" w="5134816">
                <a:moveTo>
                  <a:pt x="0" y="0"/>
                </a:moveTo>
                <a:lnTo>
                  <a:pt x="5134816" y="0"/>
                </a:lnTo>
                <a:lnTo>
                  <a:pt x="5134816" y="5134815"/>
                </a:lnTo>
                <a:lnTo>
                  <a:pt x="0" y="513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28569" y="319179"/>
            <a:ext cx="14972500" cy="1264212"/>
            <a:chOff x="0" y="0"/>
            <a:chExt cx="3943374" cy="3329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3374" cy="332961"/>
            </a:xfrm>
            <a:custGeom>
              <a:avLst/>
              <a:gdLst/>
              <a:ahLst/>
              <a:cxnLst/>
              <a:rect r="r" b="b" t="t" l="l"/>
              <a:pathLst>
                <a:path h="332961" w="3943374">
                  <a:moveTo>
                    <a:pt x="25854" y="0"/>
                  </a:moveTo>
                  <a:lnTo>
                    <a:pt x="3917521" y="0"/>
                  </a:lnTo>
                  <a:cubicBezTo>
                    <a:pt x="3924378" y="0"/>
                    <a:pt x="3930953" y="2724"/>
                    <a:pt x="3935802" y="7572"/>
                  </a:cubicBezTo>
                  <a:cubicBezTo>
                    <a:pt x="3940651" y="12421"/>
                    <a:pt x="3943374" y="18997"/>
                    <a:pt x="3943374" y="25854"/>
                  </a:cubicBezTo>
                  <a:lnTo>
                    <a:pt x="3943374" y="307107"/>
                  </a:lnTo>
                  <a:cubicBezTo>
                    <a:pt x="3943374" y="313964"/>
                    <a:pt x="3940651" y="320540"/>
                    <a:pt x="3935802" y="325389"/>
                  </a:cubicBezTo>
                  <a:cubicBezTo>
                    <a:pt x="3930953" y="330237"/>
                    <a:pt x="3924378" y="332961"/>
                    <a:pt x="3917521" y="332961"/>
                  </a:cubicBezTo>
                  <a:lnTo>
                    <a:pt x="25854" y="332961"/>
                  </a:lnTo>
                  <a:cubicBezTo>
                    <a:pt x="18997" y="332961"/>
                    <a:pt x="12421" y="330237"/>
                    <a:pt x="7572" y="325389"/>
                  </a:cubicBezTo>
                  <a:cubicBezTo>
                    <a:pt x="2724" y="320540"/>
                    <a:pt x="0" y="313964"/>
                    <a:pt x="0" y="307107"/>
                  </a:cubicBezTo>
                  <a:lnTo>
                    <a:pt x="0" y="25854"/>
                  </a:lnTo>
                  <a:cubicBezTo>
                    <a:pt x="0" y="18997"/>
                    <a:pt x="2724" y="12421"/>
                    <a:pt x="7572" y="7572"/>
                  </a:cubicBezTo>
                  <a:cubicBezTo>
                    <a:pt x="12421" y="2724"/>
                    <a:pt x="18997" y="0"/>
                    <a:pt x="25854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3943374" cy="437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09391" y="335617"/>
            <a:ext cx="1544990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ABD Film İhracatında Neden Güçlü?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6307" y="1687372"/>
            <a:ext cx="6969406" cy="30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Hollywood’un Endüstriyel Yapısı</a:t>
            </a:r>
          </a:p>
          <a:p>
            <a:pPr algn="l">
              <a:lnSpc>
                <a:spcPts val="4763"/>
              </a:lnSpc>
            </a:pP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üyük stüdyolar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Y</a:t>
            </a: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üksek bütçeler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</a:t>
            </a: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üresel dağıtım araçları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2633" y="5970403"/>
            <a:ext cx="6969406" cy="247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Devletin Dolaylı Desteği</a:t>
            </a:r>
          </a:p>
          <a:p>
            <a:pPr algn="l">
              <a:lnSpc>
                <a:spcPts val="4763"/>
              </a:lnSpc>
            </a:pP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Telif haklarının korunması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Serbest ticaret anlaşmaları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410" y="1276785"/>
            <a:ext cx="8332898" cy="7733430"/>
          </a:xfrm>
          <a:custGeom>
            <a:avLst/>
            <a:gdLst/>
            <a:ahLst/>
            <a:cxnLst/>
            <a:rect r="r" b="b" t="t" l="l"/>
            <a:pathLst>
              <a:path h="7733430" w="8332898">
                <a:moveTo>
                  <a:pt x="0" y="0"/>
                </a:moveTo>
                <a:lnTo>
                  <a:pt x="8332898" y="0"/>
                </a:lnTo>
                <a:lnTo>
                  <a:pt x="8332898" y="7733430"/>
                </a:lnTo>
                <a:lnTo>
                  <a:pt x="0" y="773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75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38417" y="601430"/>
            <a:ext cx="7820883" cy="3327845"/>
            <a:chOff x="0" y="0"/>
            <a:chExt cx="2059821" cy="876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9821" cy="876469"/>
            </a:xfrm>
            <a:custGeom>
              <a:avLst/>
              <a:gdLst/>
              <a:ahLst/>
              <a:cxnLst/>
              <a:rect r="r" b="b" t="t" l="l"/>
              <a:pathLst>
                <a:path h="876469" w="2059821">
                  <a:moveTo>
                    <a:pt x="49495" y="0"/>
                  </a:moveTo>
                  <a:lnTo>
                    <a:pt x="2010326" y="0"/>
                  </a:lnTo>
                  <a:cubicBezTo>
                    <a:pt x="2037661" y="0"/>
                    <a:pt x="2059821" y="22160"/>
                    <a:pt x="2059821" y="49495"/>
                  </a:cubicBezTo>
                  <a:lnTo>
                    <a:pt x="2059821" y="826974"/>
                  </a:lnTo>
                  <a:cubicBezTo>
                    <a:pt x="2059821" y="854310"/>
                    <a:pt x="2037661" y="876469"/>
                    <a:pt x="2010326" y="876469"/>
                  </a:cubicBezTo>
                  <a:lnTo>
                    <a:pt x="49495" y="876469"/>
                  </a:lnTo>
                  <a:cubicBezTo>
                    <a:pt x="36368" y="876469"/>
                    <a:pt x="23779" y="871255"/>
                    <a:pt x="14497" y="861973"/>
                  </a:cubicBezTo>
                  <a:cubicBezTo>
                    <a:pt x="5215" y="852690"/>
                    <a:pt x="0" y="840101"/>
                    <a:pt x="0" y="826974"/>
                  </a:cubicBezTo>
                  <a:lnTo>
                    <a:pt x="0" y="49495"/>
                  </a:lnTo>
                  <a:cubicBezTo>
                    <a:pt x="0" y="22160"/>
                    <a:pt x="22160" y="0"/>
                    <a:pt x="4949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059821" cy="9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75857" y="4327184"/>
            <a:ext cx="2000814" cy="2877361"/>
          </a:xfrm>
          <a:custGeom>
            <a:avLst/>
            <a:gdLst/>
            <a:ahLst/>
            <a:cxnLst/>
            <a:rect r="r" b="b" t="t" l="l"/>
            <a:pathLst>
              <a:path h="2877361" w="2000814">
                <a:moveTo>
                  <a:pt x="0" y="0"/>
                </a:moveTo>
                <a:lnTo>
                  <a:pt x="2000814" y="0"/>
                </a:lnTo>
                <a:lnTo>
                  <a:pt x="2000814" y="2877361"/>
                </a:lnTo>
                <a:lnTo>
                  <a:pt x="0" y="287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22760" y="4327184"/>
            <a:ext cx="1939940" cy="2877361"/>
          </a:xfrm>
          <a:custGeom>
            <a:avLst/>
            <a:gdLst/>
            <a:ahLst/>
            <a:cxnLst/>
            <a:rect r="r" b="b" t="t" l="l"/>
            <a:pathLst>
              <a:path h="2877361" w="1939940">
                <a:moveTo>
                  <a:pt x="0" y="0"/>
                </a:moveTo>
                <a:lnTo>
                  <a:pt x="1939940" y="0"/>
                </a:lnTo>
                <a:lnTo>
                  <a:pt x="1939940" y="2877361"/>
                </a:lnTo>
                <a:lnTo>
                  <a:pt x="0" y="287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22760" y="7403037"/>
            <a:ext cx="1939940" cy="2911730"/>
          </a:xfrm>
          <a:custGeom>
            <a:avLst/>
            <a:gdLst/>
            <a:ahLst/>
            <a:cxnLst/>
            <a:rect r="r" b="b" t="t" l="l"/>
            <a:pathLst>
              <a:path h="2911730" w="1939940">
                <a:moveTo>
                  <a:pt x="0" y="0"/>
                </a:moveTo>
                <a:lnTo>
                  <a:pt x="1939940" y="0"/>
                </a:lnTo>
                <a:lnTo>
                  <a:pt x="1939940" y="2911730"/>
                </a:lnTo>
                <a:lnTo>
                  <a:pt x="0" y="291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5857" y="7403037"/>
            <a:ext cx="2000814" cy="2932760"/>
          </a:xfrm>
          <a:custGeom>
            <a:avLst/>
            <a:gdLst/>
            <a:ahLst/>
            <a:cxnLst/>
            <a:rect r="r" b="b" t="t" l="l"/>
            <a:pathLst>
              <a:path h="2932760" w="2000814">
                <a:moveTo>
                  <a:pt x="0" y="0"/>
                </a:moveTo>
                <a:lnTo>
                  <a:pt x="2000814" y="0"/>
                </a:lnTo>
                <a:lnTo>
                  <a:pt x="2000814" y="2932760"/>
                </a:lnTo>
                <a:lnTo>
                  <a:pt x="0" y="2932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33" t="-7514" r="-11190" b="-986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09032" y="704423"/>
            <a:ext cx="7785623" cy="30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Küresel Pazar Odaklı Üretim</a:t>
            </a:r>
          </a:p>
          <a:p>
            <a:pPr algn="l">
              <a:lnSpc>
                <a:spcPts val="4763"/>
              </a:lnSpc>
            </a:pP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Evrensel temalar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Kültürel bariyerleri aşan hikayeler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Yerelleştirme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2115" y="-103852"/>
            <a:ext cx="15743770" cy="1170283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46788" y="425270"/>
            <a:ext cx="10173977" cy="693144"/>
            <a:chOff x="0" y="0"/>
            <a:chExt cx="2679566" cy="1825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566" cy="182556"/>
            </a:xfrm>
            <a:custGeom>
              <a:avLst/>
              <a:gdLst/>
              <a:ahLst/>
              <a:cxnLst/>
              <a:rect r="r" b="b" t="t" l="l"/>
              <a:pathLst>
                <a:path h="182556" w="2679566">
                  <a:moveTo>
                    <a:pt x="38048" y="0"/>
                  </a:moveTo>
                  <a:lnTo>
                    <a:pt x="2641518" y="0"/>
                  </a:lnTo>
                  <a:cubicBezTo>
                    <a:pt x="2651609" y="0"/>
                    <a:pt x="2661287" y="4009"/>
                    <a:pt x="2668422" y="11144"/>
                  </a:cubicBezTo>
                  <a:cubicBezTo>
                    <a:pt x="2675557" y="18279"/>
                    <a:pt x="2679566" y="27957"/>
                    <a:pt x="2679566" y="38048"/>
                  </a:cubicBezTo>
                  <a:lnTo>
                    <a:pt x="2679566" y="144509"/>
                  </a:lnTo>
                  <a:cubicBezTo>
                    <a:pt x="2679566" y="154600"/>
                    <a:pt x="2675557" y="164277"/>
                    <a:pt x="2668422" y="171413"/>
                  </a:cubicBezTo>
                  <a:cubicBezTo>
                    <a:pt x="2661287" y="178548"/>
                    <a:pt x="2651609" y="182556"/>
                    <a:pt x="2641518" y="182556"/>
                  </a:cubicBezTo>
                  <a:lnTo>
                    <a:pt x="38048" y="182556"/>
                  </a:lnTo>
                  <a:cubicBezTo>
                    <a:pt x="27957" y="182556"/>
                    <a:pt x="18279" y="178548"/>
                    <a:pt x="11144" y="171413"/>
                  </a:cubicBezTo>
                  <a:cubicBezTo>
                    <a:pt x="4009" y="164277"/>
                    <a:pt x="0" y="154600"/>
                    <a:pt x="0" y="144509"/>
                  </a:cubicBezTo>
                  <a:lnTo>
                    <a:pt x="0" y="38048"/>
                  </a:lnTo>
                  <a:cubicBezTo>
                    <a:pt x="0" y="27957"/>
                    <a:pt x="4009" y="18279"/>
                    <a:pt x="11144" y="11144"/>
                  </a:cubicBezTo>
                  <a:cubicBezTo>
                    <a:pt x="18279" y="4009"/>
                    <a:pt x="27957" y="0"/>
                    <a:pt x="38048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679566" cy="2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40783" y="353060"/>
            <a:ext cx="980643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En çok hasılat elde eden filmlerde ihracat oranı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3619" y="2165781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26501" y="2353106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9383" y="2318181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7245" y="1603806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80127" y="3372282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0499" y="1943531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5891" y="3184957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33752" y="2997632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48813" y="1791131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99516" y="3150032"/>
            <a:ext cx="3531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81854" y="99639"/>
            <a:ext cx="3822990" cy="929061"/>
            <a:chOff x="0" y="0"/>
            <a:chExt cx="1006878" cy="244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6878" cy="244691"/>
            </a:xfrm>
            <a:custGeom>
              <a:avLst/>
              <a:gdLst/>
              <a:ahLst/>
              <a:cxnLst/>
              <a:rect r="r" b="b" t="t" l="l"/>
              <a:pathLst>
                <a:path h="244691" w="1006878">
                  <a:moveTo>
                    <a:pt x="101255" y="0"/>
                  </a:moveTo>
                  <a:lnTo>
                    <a:pt x="905623" y="0"/>
                  </a:lnTo>
                  <a:cubicBezTo>
                    <a:pt x="932478" y="0"/>
                    <a:pt x="958232" y="10668"/>
                    <a:pt x="977221" y="29657"/>
                  </a:cubicBezTo>
                  <a:cubicBezTo>
                    <a:pt x="996210" y="48646"/>
                    <a:pt x="1006878" y="74400"/>
                    <a:pt x="1006878" y="101255"/>
                  </a:cubicBezTo>
                  <a:lnTo>
                    <a:pt x="1006878" y="143436"/>
                  </a:lnTo>
                  <a:cubicBezTo>
                    <a:pt x="1006878" y="170291"/>
                    <a:pt x="996210" y="196045"/>
                    <a:pt x="977221" y="215034"/>
                  </a:cubicBezTo>
                  <a:cubicBezTo>
                    <a:pt x="958232" y="234023"/>
                    <a:pt x="932478" y="244691"/>
                    <a:pt x="905623" y="244691"/>
                  </a:cubicBezTo>
                  <a:lnTo>
                    <a:pt x="101255" y="244691"/>
                  </a:lnTo>
                  <a:cubicBezTo>
                    <a:pt x="74400" y="244691"/>
                    <a:pt x="48646" y="234023"/>
                    <a:pt x="29657" y="215034"/>
                  </a:cubicBezTo>
                  <a:cubicBezTo>
                    <a:pt x="10668" y="196045"/>
                    <a:pt x="0" y="170291"/>
                    <a:pt x="0" y="143436"/>
                  </a:cubicBezTo>
                  <a:lnTo>
                    <a:pt x="0" y="101255"/>
                  </a:lnTo>
                  <a:cubicBezTo>
                    <a:pt x="0" y="74400"/>
                    <a:pt x="10668" y="48646"/>
                    <a:pt x="29657" y="29657"/>
                  </a:cubicBezTo>
                  <a:cubicBezTo>
                    <a:pt x="48646" y="10668"/>
                    <a:pt x="74400" y="0"/>
                    <a:pt x="10125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006878" cy="34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22990" y="1436084"/>
            <a:ext cx="3818235" cy="5672357"/>
          </a:xfrm>
          <a:custGeom>
            <a:avLst/>
            <a:gdLst/>
            <a:ahLst/>
            <a:cxnLst/>
            <a:rect r="r" b="b" t="t" l="l"/>
            <a:pathLst>
              <a:path h="5672357" w="3818235">
                <a:moveTo>
                  <a:pt x="0" y="0"/>
                </a:moveTo>
                <a:lnTo>
                  <a:pt x="3818234" y="0"/>
                </a:lnTo>
                <a:lnTo>
                  <a:pt x="3818234" y="5672357"/>
                </a:lnTo>
                <a:lnTo>
                  <a:pt x="0" y="5672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8109" y="1436084"/>
            <a:ext cx="3975951" cy="5672357"/>
          </a:xfrm>
          <a:custGeom>
            <a:avLst/>
            <a:gdLst/>
            <a:ahLst/>
            <a:cxnLst/>
            <a:rect r="r" b="b" t="t" l="l"/>
            <a:pathLst>
              <a:path h="5672357" w="3975951">
                <a:moveTo>
                  <a:pt x="0" y="0"/>
                </a:moveTo>
                <a:lnTo>
                  <a:pt x="3975951" y="0"/>
                </a:lnTo>
                <a:lnTo>
                  <a:pt x="3975951" y="5672357"/>
                </a:lnTo>
                <a:lnTo>
                  <a:pt x="0" y="5672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7352" y="184678"/>
            <a:ext cx="3627492" cy="67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Ölçek Ekonomisi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0653" y="7518016"/>
            <a:ext cx="6969406" cy="247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Bütçe: 237 milyon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Hasılat: 2.9 milyar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ABD hasılatı: 760 milyon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İhracat: 2.24 milyar $ (%72)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9894" y="7518016"/>
            <a:ext cx="6969406" cy="247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Bütçe: 447 milyon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Hasılat: 2.071 milyar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ABD hasılatı: 936 milyon $</a:t>
            </a:r>
          </a:p>
          <a:p>
            <a:pPr algn="l">
              <a:lnSpc>
                <a:spcPts val="4763"/>
              </a:lnSpc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İhracat: 1.13 milyar $ (%54)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78135"/>
          </a:xfrm>
          <a:custGeom>
            <a:avLst/>
            <a:gdLst/>
            <a:ahLst/>
            <a:cxnLst/>
            <a:rect r="r" b="b" t="t" l="l"/>
            <a:pathLst>
              <a:path h="10478135" w="18288000">
                <a:moveTo>
                  <a:pt x="0" y="0"/>
                </a:moveTo>
                <a:lnTo>
                  <a:pt x="18288000" y="0"/>
                </a:lnTo>
                <a:lnTo>
                  <a:pt x="18288000" y="10478135"/>
                </a:lnTo>
                <a:lnTo>
                  <a:pt x="0" y="104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85293" y="5988757"/>
            <a:ext cx="9717413" cy="3379314"/>
            <a:chOff x="0" y="0"/>
            <a:chExt cx="2559319" cy="890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9319" cy="890025"/>
            </a:xfrm>
            <a:custGeom>
              <a:avLst/>
              <a:gdLst/>
              <a:ahLst/>
              <a:cxnLst/>
              <a:rect r="r" b="b" t="t" l="l"/>
              <a:pathLst>
                <a:path h="890025" w="2559319">
                  <a:moveTo>
                    <a:pt x="39835" y="0"/>
                  </a:moveTo>
                  <a:lnTo>
                    <a:pt x="2519483" y="0"/>
                  </a:lnTo>
                  <a:cubicBezTo>
                    <a:pt x="2530048" y="0"/>
                    <a:pt x="2540181" y="4197"/>
                    <a:pt x="2547651" y="11667"/>
                  </a:cubicBezTo>
                  <a:cubicBezTo>
                    <a:pt x="2555122" y="19138"/>
                    <a:pt x="2559319" y="29270"/>
                    <a:pt x="2559319" y="39835"/>
                  </a:cubicBezTo>
                  <a:lnTo>
                    <a:pt x="2559319" y="850190"/>
                  </a:lnTo>
                  <a:cubicBezTo>
                    <a:pt x="2559319" y="860755"/>
                    <a:pt x="2555122" y="870887"/>
                    <a:pt x="2547651" y="878357"/>
                  </a:cubicBezTo>
                  <a:cubicBezTo>
                    <a:pt x="2540181" y="885828"/>
                    <a:pt x="2530048" y="890025"/>
                    <a:pt x="2519483" y="890025"/>
                  </a:cubicBezTo>
                  <a:lnTo>
                    <a:pt x="39835" y="890025"/>
                  </a:lnTo>
                  <a:cubicBezTo>
                    <a:pt x="29270" y="890025"/>
                    <a:pt x="19138" y="885828"/>
                    <a:pt x="11667" y="878357"/>
                  </a:cubicBezTo>
                  <a:cubicBezTo>
                    <a:pt x="4197" y="870887"/>
                    <a:pt x="0" y="860755"/>
                    <a:pt x="0" y="850190"/>
                  </a:cubicBezTo>
                  <a:lnTo>
                    <a:pt x="0" y="39835"/>
                  </a:lnTo>
                  <a:cubicBezTo>
                    <a:pt x="0" y="29270"/>
                    <a:pt x="4197" y="19138"/>
                    <a:pt x="11667" y="11667"/>
                  </a:cubicBezTo>
                  <a:cubicBezTo>
                    <a:pt x="19138" y="4197"/>
                    <a:pt x="29270" y="0"/>
                    <a:pt x="39835" y="0"/>
                  </a:cubicBezTo>
                  <a:close/>
                </a:path>
              </a:pathLst>
            </a:custGeom>
            <a:solidFill>
              <a:srgbClr val="E3E8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559319" cy="994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757" y="2082165"/>
            <a:ext cx="6522868" cy="2448784"/>
          </a:xfrm>
          <a:custGeom>
            <a:avLst/>
            <a:gdLst/>
            <a:ahLst/>
            <a:cxnLst/>
            <a:rect r="r" b="b" t="t" l="l"/>
            <a:pathLst>
              <a:path h="2448784" w="6522868">
                <a:moveTo>
                  <a:pt x="0" y="0"/>
                </a:moveTo>
                <a:lnTo>
                  <a:pt x="6522867" y="0"/>
                </a:lnTo>
                <a:lnTo>
                  <a:pt x="6522867" y="2448784"/>
                </a:lnTo>
                <a:lnTo>
                  <a:pt x="0" y="244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33861" y="1611708"/>
            <a:ext cx="6026132" cy="3389699"/>
          </a:xfrm>
          <a:custGeom>
            <a:avLst/>
            <a:gdLst/>
            <a:ahLst/>
            <a:cxnLst/>
            <a:rect r="r" b="b" t="t" l="l"/>
            <a:pathLst>
              <a:path h="3389699" w="6026132">
                <a:moveTo>
                  <a:pt x="0" y="0"/>
                </a:moveTo>
                <a:lnTo>
                  <a:pt x="6026132" y="0"/>
                </a:lnTo>
                <a:lnTo>
                  <a:pt x="6026132" y="3389699"/>
                </a:lnTo>
                <a:lnTo>
                  <a:pt x="0" y="3389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78251" y="6004631"/>
            <a:ext cx="9131498" cy="30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</a:pP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Karşılaştırmalı</a:t>
            </a:r>
            <a:r>
              <a:rPr lang="en-US" sz="3402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Üstünlükler (Ricardo Modeli)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Gelişmiş teknoloji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Deneyimli iş gücü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Yüksek bütçeli prodüksiyonlar</a:t>
            </a:r>
          </a:p>
          <a:p>
            <a:pPr algn="l" marL="734655" indent="-367328" lvl="1">
              <a:lnSpc>
                <a:spcPts val="4763"/>
              </a:lnSpc>
              <a:buFont typeface="Arial"/>
              <a:buChar char="•"/>
            </a:pPr>
            <a:r>
              <a:rPr lang="en-US" sz="340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Dil avantajı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DAG8KgRD4m0</dc:identifier>
  <dcterms:modified xsi:type="dcterms:W3CDTF">2011-08-01T06:04:30Z</dcterms:modified>
  <cp:revision>1</cp:revision>
  <dc:title>Kültür İhracatının Uluslararası Ticarete Etkisi ve Ülke Örnekleri</dc:title>
</cp:coreProperties>
</file>